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7" d="100"/>
          <a:sy n="67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青陵中学校校区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 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940358" y="5921221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369344" y="2232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せいりょう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31037" y="3399222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37"/>
          <p:cNvSpPr>
            <a:spLocks/>
          </p:cNvSpPr>
          <p:nvPr/>
        </p:nvSpPr>
        <p:spPr bwMode="auto">
          <a:xfrm>
            <a:off x="7429500" y="4311650"/>
            <a:ext cx="755650" cy="1282700"/>
          </a:xfrm>
          <a:custGeom>
            <a:avLst/>
            <a:gdLst>
              <a:gd name="T0" fmla="*/ 0 w 476"/>
              <a:gd name="T1" fmla="*/ 0 h 808"/>
              <a:gd name="T2" fmla="*/ 80 w 476"/>
              <a:gd name="T3" fmla="*/ 104 h 808"/>
              <a:gd name="T4" fmla="*/ 192 w 476"/>
              <a:gd name="T5" fmla="*/ 220 h 808"/>
              <a:gd name="T6" fmla="*/ 196 w 476"/>
              <a:gd name="T7" fmla="*/ 284 h 808"/>
              <a:gd name="T8" fmla="*/ 268 w 476"/>
              <a:gd name="T9" fmla="*/ 304 h 808"/>
              <a:gd name="T10" fmla="*/ 292 w 476"/>
              <a:gd name="T11" fmla="*/ 436 h 808"/>
              <a:gd name="T12" fmla="*/ 276 w 476"/>
              <a:gd name="T13" fmla="*/ 620 h 808"/>
              <a:gd name="T14" fmla="*/ 336 w 476"/>
              <a:gd name="T15" fmla="*/ 744 h 808"/>
              <a:gd name="T16" fmla="*/ 476 w 476"/>
              <a:gd name="T17" fmla="*/ 808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808"/>
              <a:gd name="T29" fmla="*/ 476 w 4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808">
                <a:moveTo>
                  <a:pt x="0" y="0"/>
                </a:moveTo>
                <a:lnTo>
                  <a:pt x="80" y="104"/>
                </a:lnTo>
                <a:lnTo>
                  <a:pt x="192" y="220"/>
                </a:lnTo>
                <a:lnTo>
                  <a:pt x="196" y="284"/>
                </a:lnTo>
                <a:lnTo>
                  <a:pt x="268" y="304"/>
                </a:lnTo>
                <a:lnTo>
                  <a:pt x="292" y="436"/>
                </a:lnTo>
                <a:lnTo>
                  <a:pt x="276" y="620"/>
                </a:lnTo>
                <a:lnTo>
                  <a:pt x="336" y="744"/>
                </a:lnTo>
                <a:lnTo>
                  <a:pt x="476" y="8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正方形/長方形 15"/>
          <p:cNvSpPr/>
          <p:nvPr/>
        </p:nvSpPr>
        <p:spPr bwMode="auto">
          <a:xfrm>
            <a:off x="565164" y="2377144"/>
            <a:ext cx="1941512" cy="2453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交通量が多く、踏切もあるため横断が危険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・歩道幅員減少等の表示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・踏切改良</a:t>
            </a:r>
          </a:p>
        </p:txBody>
      </p:sp>
      <p:sp>
        <p:nvSpPr>
          <p:cNvPr id="42" name="円/楕円 121"/>
          <p:cNvSpPr>
            <a:spLocks noChangeArrowheads="1"/>
          </p:cNvSpPr>
          <p:nvPr/>
        </p:nvSpPr>
        <p:spPr bwMode="auto">
          <a:xfrm rot="19251986">
            <a:off x="3777029" y="3958779"/>
            <a:ext cx="171544" cy="19902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Line 88"/>
          <p:cNvSpPr>
            <a:spLocks noChangeShapeType="1"/>
          </p:cNvSpPr>
          <p:nvPr/>
        </p:nvSpPr>
        <p:spPr bwMode="auto">
          <a:xfrm>
            <a:off x="2499403" y="3538832"/>
            <a:ext cx="1278669" cy="46166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正方形/長方形 15"/>
          <p:cNvSpPr/>
          <p:nvPr/>
        </p:nvSpPr>
        <p:spPr bwMode="auto">
          <a:xfrm>
            <a:off x="5861085" y="1000474"/>
            <a:ext cx="2009814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「止まれ」の表示の文字が薄い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 「止まれ」の文字の塗り直し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　</a:t>
            </a:r>
          </a:p>
        </p:txBody>
      </p:sp>
      <p:cxnSp>
        <p:nvCxnSpPr>
          <p:cNvPr id="63" name="直線矢印コネクタ 62"/>
          <p:cNvCxnSpPr>
            <a:cxnSpLocks/>
          </p:cNvCxnSpPr>
          <p:nvPr/>
        </p:nvCxnSpPr>
        <p:spPr>
          <a:xfrm flipH="1">
            <a:off x="5419940" y="3146428"/>
            <a:ext cx="881108" cy="1139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56" y="2854169"/>
            <a:ext cx="1784056" cy="1335445"/>
          </a:xfrm>
          <a:prstGeom prst="rect">
            <a:avLst/>
          </a:prstGeom>
        </p:spPr>
      </p:pic>
      <p:sp>
        <p:nvSpPr>
          <p:cNvPr id="27" name="Text Box 70">
            <a:extLst>
              <a:ext uri="{FF2B5EF4-FFF2-40B4-BE49-F238E27FC236}">
                <a16:creationId xmlns:a16="http://schemas.microsoft.com/office/drawing/2014/main" id="{6A06EFCF-FF2B-40E9-B942-5C80BDAF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30" name="円/楕円 121">
            <a:extLst>
              <a:ext uri="{FF2B5EF4-FFF2-40B4-BE49-F238E27FC236}">
                <a16:creationId xmlns:a16="http://schemas.microsoft.com/office/drawing/2014/main" id="{1C4A98AD-E4B0-41A2-B512-F99089D4A858}"/>
              </a:ext>
            </a:extLst>
          </p:cNvPr>
          <p:cNvSpPr>
            <a:spLocks noChangeArrowheads="1"/>
          </p:cNvSpPr>
          <p:nvPr/>
        </p:nvSpPr>
        <p:spPr bwMode="auto">
          <a:xfrm rot="2633171">
            <a:off x="5293480" y="4297376"/>
            <a:ext cx="166135" cy="16609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121">
            <a:extLst>
              <a:ext uri="{FF2B5EF4-FFF2-40B4-BE49-F238E27FC236}">
                <a16:creationId xmlns:a16="http://schemas.microsoft.com/office/drawing/2014/main" id="{00BA0F57-17E6-46B4-9C22-1152DD18C267}"/>
              </a:ext>
            </a:extLst>
          </p:cNvPr>
          <p:cNvSpPr>
            <a:spLocks noChangeArrowheads="1"/>
          </p:cNvSpPr>
          <p:nvPr/>
        </p:nvSpPr>
        <p:spPr bwMode="auto">
          <a:xfrm rot="2633171">
            <a:off x="5013406" y="4512662"/>
            <a:ext cx="166135" cy="16609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121">
            <a:extLst>
              <a:ext uri="{FF2B5EF4-FFF2-40B4-BE49-F238E27FC236}">
                <a16:creationId xmlns:a16="http://schemas.microsoft.com/office/drawing/2014/main" id="{7EBD1E7B-2904-4A66-B478-048C76B05230}"/>
              </a:ext>
            </a:extLst>
          </p:cNvPr>
          <p:cNvSpPr>
            <a:spLocks noChangeArrowheads="1"/>
          </p:cNvSpPr>
          <p:nvPr/>
        </p:nvSpPr>
        <p:spPr bwMode="auto">
          <a:xfrm rot="2633171">
            <a:off x="5247225" y="4830966"/>
            <a:ext cx="166135" cy="16609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996DFB5-E117-455D-BDFB-81FA8AAD6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59" y="1339096"/>
            <a:ext cx="1658950" cy="1244213"/>
          </a:xfrm>
          <a:prstGeom prst="rect">
            <a:avLst/>
          </a:prstGeom>
        </p:spPr>
      </p:pic>
      <p:sp>
        <p:nvSpPr>
          <p:cNvPr id="37" name="正方形/長方形 15">
            <a:extLst>
              <a:ext uri="{FF2B5EF4-FFF2-40B4-BE49-F238E27FC236}">
                <a16:creationId xmlns:a16="http://schemas.microsoft.com/office/drawing/2014/main" id="{950FB0F1-0CB0-42AB-B339-7EFA6C8275CA}"/>
              </a:ext>
            </a:extLst>
          </p:cNvPr>
          <p:cNvSpPr/>
          <p:nvPr/>
        </p:nvSpPr>
        <p:spPr bwMode="auto">
          <a:xfrm>
            <a:off x="2823711" y="4701844"/>
            <a:ext cx="2043494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「止まれ」の表示の文字が薄い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 「止まれ」の文字の塗り直し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8B0A262-B70A-4584-B9AD-4F3223CF6929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4817004" y="4915620"/>
            <a:ext cx="430246" cy="1992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B3725994-9838-426F-BA63-A12690EE09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492" y="4989339"/>
            <a:ext cx="1837950" cy="931882"/>
          </a:xfrm>
          <a:prstGeom prst="rect">
            <a:avLst/>
          </a:prstGeom>
        </p:spPr>
      </p:pic>
      <p:sp>
        <p:nvSpPr>
          <p:cNvPr id="44" name="正方形/長方形 15">
            <a:extLst>
              <a:ext uri="{FF2B5EF4-FFF2-40B4-BE49-F238E27FC236}">
                <a16:creationId xmlns:a16="http://schemas.microsoft.com/office/drawing/2014/main" id="{F2EB72F8-D4DA-4AF6-9BEB-F3F396026F8F}"/>
              </a:ext>
            </a:extLst>
          </p:cNvPr>
          <p:cNvSpPr/>
          <p:nvPr/>
        </p:nvSpPr>
        <p:spPr bwMode="auto">
          <a:xfrm>
            <a:off x="3388780" y="1191022"/>
            <a:ext cx="1941512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三叉路ミラー（西側）がない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・西側が見える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ミラーの設置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CE44035-FA53-41F5-95C2-33253780BFD3}"/>
              </a:ext>
            </a:extLst>
          </p:cNvPr>
          <p:cNvCxnSpPr>
            <a:cxnSpLocks/>
            <a:stCxn id="44" idx="2"/>
            <a:endCxn id="31" idx="2"/>
          </p:cNvCxnSpPr>
          <p:nvPr/>
        </p:nvCxnSpPr>
        <p:spPr>
          <a:xfrm>
            <a:off x="4359536" y="3336976"/>
            <a:ext cx="677069" cy="1201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>
            <a:extLst>
              <a:ext uri="{FF2B5EF4-FFF2-40B4-BE49-F238E27FC236}">
                <a16:creationId xmlns:a16="http://schemas.microsoft.com/office/drawing/2014/main" id="{18B06775-C04F-4FBD-BBE9-AC16293625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3508839" y="1523658"/>
            <a:ext cx="1770595" cy="11838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5">
            <a:extLst>
              <a:ext uri="{FF2B5EF4-FFF2-40B4-BE49-F238E27FC236}">
                <a16:creationId xmlns:a16="http://schemas.microsoft.com/office/drawing/2014/main" id="{BAD15E75-8811-4817-91D1-BD822735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CA544A4A-B4ED-41D8-BA29-52D6C0DE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2">
            <a:extLst>
              <a:ext uri="{FF2B5EF4-FFF2-40B4-BE49-F238E27FC236}">
                <a16:creationId xmlns:a16="http://schemas.microsoft.com/office/drawing/2014/main" id="{6B99EE7B-5435-42E7-8CAB-942A6A2E5EF5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5965825"/>
            <a:ext cx="2093912" cy="828675"/>
            <a:chOff x="4414" y="3759"/>
            <a:chExt cx="1319" cy="52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4FF219E-89E4-478B-8532-A25C2526F96E}"/>
                </a:ext>
              </a:extLst>
            </p:cNvPr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円/楕円 5">
              <a:extLst>
                <a:ext uri="{FF2B5EF4-FFF2-40B4-BE49-F238E27FC236}">
                  <a16:creationId xmlns:a16="http://schemas.microsoft.com/office/drawing/2014/main" id="{B2DFB1B5-2C40-4EDE-B486-0EC820670CBB}"/>
                </a:ext>
              </a:extLst>
            </p:cNvPr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テキスト ボックス 69">
              <a:extLst>
                <a:ext uri="{FF2B5EF4-FFF2-40B4-BE49-F238E27FC236}">
                  <a16:creationId xmlns:a16="http://schemas.microsoft.com/office/drawing/2014/main" id="{DBDDE49A-E810-47C2-B233-F05311606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15" name="フリーフォーム 7">
              <a:extLst>
                <a:ext uri="{FF2B5EF4-FFF2-40B4-BE49-F238E27FC236}">
                  <a16:creationId xmlns:a16="http://schemas.microsoft.com/office/drawing/2014/main" id="{B589C73B-2F7E-45C4-B7C4-8ADBCDF0D96F}"/>
                </a:ext>
              </a:extLst>
            </p:cNvPr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テキスト ボックス 72">
              <a:extLst>
                <a:ext uri="{FF2B5EF4-FFF2-40B4-BE49-F238E27FC236}">
                  <a16:creationId xmlns:a16="http://schemas.microsoft.com/office/drawing/2014/main" id="{958F8BE3-0912-46F1-913D-9579AD9BF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23" name="テキスト ボックス 4">
            <a:extLst>
              <a:ext uri="{FF2B5EF4-FFF2-40B4-BE49-F238E27FC236}">
                <a16:creationId xmlns:a16="http://schemas.microsoft.com/office/drawing/2014/main" id="{54C0D1B3-7788-41AC-8529-D2E0C54F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青陵中学校校区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 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7" name="Text Box 70">
            <a:extLst>
              <a:ext uri="{FF2B5EF4-FFF2-40B4-BE49-F238E27FC236}">
                <a16:creationId xmlns:a16="http://schemas.microsoft.com/office/drawing/2014/main" id="{5687CCCC-F2E6-4F3E-905C-D70120DE3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10B4A8BB-5138-4282-9EB9-098F141A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344" y="2232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せいりょう</a:t>
            </a:r>
          </a:p>
        </p:txBody>
      </p:sp>
      <p:sp>
        <p:nvSpPr>
          <p:cNvPr id="19" name="円/楕円 121">
            <a:extLst>
              <a:ext uri="{FF2B5EF4-FFF2-40B4-BE49-F238E27FC236}">
                <a16:creationId xmlns:a16="http://schemas.microsoft.com/office/drawing/2014/main" id="{D7D6A743-26AF-4F00-A439-38693ADCA5EE}"/>
              </a:ext>
            </a:extLst>
          </p:cNvPr>
          <p:cNvSpPr>
            <a:spLocks noChangeArrowheads="1"/>
          </p:cNvSpPr>
          <p:nvPr/>
        </p:nvSpPr>
        <p:spPr bwMode="auto">
          <a:xfrm rot="3708410">
            <a:off x="7500535" y="2319345"/>
            <a:ext cx="192891" cy="20820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正方形/長方形 15">
            <a:extLst>
              <a:ext uri="{FF2B5EF4-FFF2-40B4-BE49-F238E27FC236}">
                <a16:creationId xmlns:a16="http://schemas.microsoft.com/office/drawing/2014/main" id="{95608E4B-3CC2-4E03-A451-07A7AEA9BA3F}"/>
              </a:ext>
            </a:extLst>
          </p:cNvPr>
          <p:cNvSpPr/>
          <p:nvPr/>
        </p:nvSpPr>
        <p:spPr bwMode="auto">
          <a:xfrm>
            <a:off x="6172200" y="2872908"/>
            <a:ext cx="2623674" cy="2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登下校時間帯に交通量が多いため、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横断歩道の新設</a:t>
            </a: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AB1D6C5-DF2E-4947-A0BA-87CB6FD44E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78"/>
          <a:stretch/>
        </p:blipFill>
        <p:spPr>
          <a:xfrm>
            <a:off x="6255440" y="3324826"/>
            <a:ext cx="2540434" cy="1339248"/>
          </a:xfrm>
          <a:prstGeom prst="rect">
            <a:avLst/>
          </a:prstGeom>
        </p:spPr>
      </p:pic>
      <p:sp>
        <p:nvSpPr>
          <p:cNvPr id="21" name="Line 88">
            <a:extLst>
              <a:ext uri="{FF2B5EF4-FFF2-40B4-BE49-F238E27FC236}">
                <a16:creationId xmlns:a16="http://schemas.microsoft.com/office/drawing/2014/main" id="{946198B9-574A-4C26-B2C2-57C357A44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9662" y="2463799"/>
            <a:ext cx="109538" cy="48418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円/楕円 121">
            <a:extLst>
              <a:ext uri="{FF2B5EF4-FFF2-40B4-BE49-F238E27FC236}">
                <a16:creationId xmlns:a16="http://schemas.microsoft.com/office/drawing/2014/main" id="{8D0EDD0F-706C-438E-AE76-DB46F1D4DF01}"/>
              </a:ext>
            </a:extLst>
          </p:cNvPr>
          <p:cNvSpPr>
            <a:spLocks noChangeArrowheads="1"/>
          </p:cNvSpPr>
          <p:nvPr/>
        </p:nvSpPr>
        <p:spPr bwMode="auto">
          <a:xfrm rot="3708410">
            <a:off x="4648039" y="2929421"/>
            <a:ext cx="207883" cy="104943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正方形/長方形 15">
            <a:extLst>
              <a:ext uri="{FF2B5EF4-FFF2-40B4-BE49-F238E27FC236}">
                <a16:creationId xmlns:a16="http://schemas.microsoft.com/office/drawing/2014/main" id="{B77E27ED-6D04-4868-8B7F-1F2A52D0B5AB}"/>
              </a:ext>
            </a:extLst>
          </p:cNvPr>
          <p:cNvSpPr/>
          <p:nvPr/>
        </p:nvSpPr>
        <p:spPr bwMode="auto">
          <a:xfrm>
            <a:off x="2824734" y="4385760"/>
            <a:ext cx="2806810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車道側全面にガードレールの設置を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3395C3-E255-427E-87B4-F8058FACA4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93" y="4700597"/>
            <a:ext cx="1215044" cy="9112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053B783-9A78-4552-856E-E2F5AC928B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96" y="4700597"/>
            <a:ext cx="1215044" cy="911283"/>
          </a:xfrm>
          <a:prstGeom prst="rect">
            <a:avLst/>
          </a:prstGeom>
        </p:spPr>
      </p:pic>
      <p:sp>
        <p:nvSpPr>
          <p:cNvPr id="28" name="Line 88">
            <a:extLst>
              <a:ext uri="{FF2B5EF4-FFF2-40B4-BE49-F238E27FC236}">
                <a16:creationId xmlns:a16="http://schemas.microsoft.com/office/drawing/2014/main" id="{74895A0C-595F-451B-A342-9F16F09CD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5830" y="3593456"/>
            <a:ext cx="284021" cy="79230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円/楕円 121">
            <a:extLst>
              <a:ext uri="{FF2B5EF4-FFF2-40B4-BE49-F238E27FC236}">
                <a16:creationId xmlns:a16="http://schemas.microsoft.com/office/drawing/2014/main" id="{EB5327E2-8076-548A-0772-C568EAA80B49}"/>
              </a:ext>
            </a:extLst>
          </p:cNvPr>
          <p:cNvSpPr>
            <a:spLocks noChangeArrowheads="1"/>
          </p:cNvSpPr>
          <p:nvPr/>
        </p:nvSpPr>
        <p:spPr bwMode="auto">
          <a:xfrm rot="3708410">
            <a:off x="7359021" y="2025430"/>
            <a:ext cx="192891" cy="20820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正方形/長方形 15">
            <a:extLst>
              <a:ext uri="{FF2B5EF4-FFF2-40B4-BE49-F238E27FC236}">
                <a16:creationId xmlns:a16="http://schemas.microsoft.com/office/drawing/2014/main" id="{9C7AF29F-FBD8-B5DA-E27C-8BE1F4312DA6}"/>
              </a:ext>
            </a:extLst>
          </p:cNvPr>
          <p:cNvSpPr/>
          <p:nvPr/>
        </p:nvSpPr>
        <p:spPr bwMode="auto">
          <a:xfrm>
            <a:off x="1551215" y="692464"/>
            <a:ext cx="2623674" cy="2607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１７道幅が狭いため、歩道はあるが、車両が停車すると通行することができず危険である。また、大型車両がたくさん通行するため危険である。</a:t>
            </a: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・外側線の引き直し</a:t>
            </a:r>
          </a:p>
        </p:txBody>
      </p:sp>
      <p:sp>
        <p:nvSpPr>
          <p:cNvPr id="5" name="Line 88">
            <a:extLst>
              <a:ext uri="{FF2B5EF4-FFF2-40B4-BE49-F238E27FC236}">
                <a16:creationId xmlns:a16="http://schemas.microsoft.com/office/drawing/2014/main" id="{822C5A8E-6077-A964-57A5-2CC42B67B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4889" y="1556657"/>
            <a:ext cx="3143259" cy="52317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5" name="図 24" descr="屋外, 建物, ストリート, 駐車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2C841CA-6396-5283-EF78-E1C81C9102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90" y="1386200"/>
            <a:ext cx="1849688" cy="13872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252</Words>
  <Application>Microsoft Office PowerPoint</Application>
  <PresentationFormat>画面に合わせる (4:3)</PresentationFormat>
  <Paragraphs>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青陵中02_教頭</dc:creator>
  <cp:lastModifiedBy>学校04</cp:lastModifiedBy>
  <cp:revision>43</cp:revision>
  <cp:lastPrinted>2025-10-17T00:43:08Z</cp:lastPrinted>
  <dcterms:modified xsi:type="dcterms:W3CDTF">2025-10-17T00:43:09Z</dcterms:modified>
</cp:coreProperties>
</file>