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4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江津市教育委員会" initials="G" lastIdx="1" clrIdx="0">
    <p:extLst>
      <p:ext uri="{19B8F6BF-5375-455C-9EA6-DF929625EA0E}">
        <p15:presenceInfo xmlns:p15="http://schemas.microsoft.com/office/powerpoint/2012/main" userId="江津市教育委員会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5147" autoAdjust="0"/>
  </p:normalViewPr>
  <p:slideViewPr>
    <p:cSldViewPr snapToGrid="0">
      <p:cViewPr varScale="1">
        <p:scale>
          <a:sx n="67" d="100"/>
          <a:sy n="67" d="100"/>
        </p:scale>
        <p:origin x="8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2F910185-CB0B-43AA-BF5F-9D9C54471DAC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5F2B8FB5-5411-4285-92B0-A0D5E5C55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88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012-2926-4BA1-9909-80E85DD47448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9F71-8C60-4FF4-B334-4A84B49DA4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68C7-7E2A-4E26-9585-13E64EAD69B5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FD9B-4059-4D43-85DF-BC01EC619F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FE62-C80C-4507-9BCA-80F9488E5F29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0177-F57D-4125-B7C3-61487D4074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DDA2-346B-4F1E-BAC8-CB3834DF7E34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5E45-B7A4-4F9A-BECD-F06DF33E94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0872-8B91-4D07-B84E-8F6BF347F7EE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AEB1-56EC-4A4C-A23F-C6900FB069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598C-6E7C-4A33-8BB6-CFFFB427DBB6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CDF2-FDA6-469A-A615-C720AF5971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737-A274-4907-9732-76FA923CFC82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1420-268F-4137-8DAA-3C1A58F54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D10-2AD0-439C-BE71-FD1BD1D451BD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2C26-B5A0-485D-A056-5782ED809A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B255-AC61-49BE-9092-E98663EABC71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B549-92D0-4258-91E5-FB3B3A4AE6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63E1-8CF9-48CF-BE2B-D53C30D1D3FD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F974-0499-470B-9780-870FC12B6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F42C-69C9-4CA2-87FA-755898DA9738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930-9ADA-41AE-B3D5-69D5DD899F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8FC5DD-2A3A-4866-BAC8-DFCFFAECC1D0}" type="datetimeFigureOut">
              <a:rPr lang="ja-JP" altLang="en-US"/>
              <a:pPr>
                <a:defRPr/>
              </a:pPr>
              <a:t>2025/11/25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19AFFF-98EF-4FF5-9317-FD0A76D2EE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" y="33338"/>
            <a:ext cx="9144000" cy="67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川波小学校校区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R</a:t>
            </a:r>
            <a:r>
              <a:rPr lang="ja-JP" altLang="en-US" sz="1400" dirty="0">
                <a:latin typeface="Calibri" pitchFamily="34" charset="0"/>
              </a:rPr>
              <a:t>７年８月現在</a:t>
            </a:r>
            <a:r>
              <a:rPr lang="ja-JP" altLang="en-US" sz="2200" dirty="0">
                <a:latin typeface="Calibri" pitchFamily="34" charset="0"/>
              </a:rPr>
              <a:t>　　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3315" name="Group 82"/>
          <p:cNvGrpSpPr>
            <a:grpSpLocks/>
          </p:cNvGrpSpPr>
          <p:nvPr/>
        </p:nvGrpSpPr>
        <p:grpSpPr bwMode="auto">
          <a:xfrm>
            <a:off x="6821488" y="5900738"/>
            <a:ext cx="2093912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3318" name="Text Box 71"/>
          <p:cNvSpPr txBox="1">
            <a:spLocks noChangeArrowheads="1"/>
          </p:cNvSpPr>
          <p:nvPr/>
        </p:nvSpPr>
        <p:spPr bwMode="auto">
          <a:xfrm>
            <a:off x="2345037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/>
              <a:t>か　わ　な　み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233137" y="3038475"/>
            <a:ext cx="860364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川波小学校</a:t>
            </a:r>
          </a:p>
        </p:txBody>
      </p:sp>
      <p:grpSp>
        <p:nvGrpSpPr>
          <p:cNvPr id="13323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3333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4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5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6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7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3338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3339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13324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Freeform 46"/>
          <p:cNvSpPr>
            <a:spLocks/>
          </p:cNvSpPr>
          <p:nvPr/>
        </p:nvSpPr>
        <p:spPr bwMode="auto">
          <a:xfrm>
            <a:off x="2038103" y="3289263"/>
            <a:ext cx="2430077" cy="3075562"/>
          </a:xfrm>
          <a:custGeom>
            <a:avLst/>
            <a:gdLst>
              <a:gd name="T0" fmla="*/ 0 w 1474"/>
              <a:gd name="T1" fmla="*/ 1752 h 1752"/>
              <a:gd name="T2" fmla="*/ 10 w 1474"/>
              <a:gd name="T3" fmla="*/ 1446 h 1752"/>
              <a:gd name="T4" fmla="*/ 37 w 1474"/>
              <a:gd name="T5" fmla="*/ 1413 h 1752"/>
              <a:gd name="T6" fmla="*/ 55 w 1474"/>
              <a:gd name="T7" fmla="*/ 1338 h 1752"/>
              <a:gd name="T8" fmla="*/ 115 w 1474"/>
              <a:gd name="T9" fmla="*/ 1242 h 1752"/>
              <a:gd name="T10" fmla="*/ 121 w 1474"/>
              <a:gd name="T11" fmla="*/ 1152 h 1752"/>
              <a:gd name="T12" fmla="*/ 160 w 1474"/>
              <a:gd name="T13" fmla="*/ 1011 h 1752"/>
              <a:gd name="T14" fmla="*/ 184 w 1474"/>
              <a:gd name="T15" fmla="*/ 954 h 1752"/>
              <a:gd name="T16" fmla="*/ 175 w 1474"/>
              <a:gd name="T17" fmla="*/ 894 h 1752"/>
              <a:gd name="T18" fmla="*/ 217 w 1474"/>
              <a:gd name="T19" fmla="*/ 819 h 1752"/>
              <a:gd name="T20" fmla="*/ 205 w 1474"/>
              <a:gd name="T21" fmla="*/ 798 h 1752"/>
              <a:gd name="T22" fmla="*/ 559 w 1474"/>
              <a:gd name="T23" fmla="*/ 501 h 1752"/>
              <a:gd name="T24" fmla="*/ 721 w 1474"/>
              <a:gd name="T25" fmla="*/ 486 h 1752"/>
              <a:gd name="T26" fmla="*/ 841 w 1474"/>
              <a:gd name="T27" fmla="*/ 375 h 1752"/>
              <a:gd name="T28" fmla="*/ 913 w 1474"/>
              <a:gd name="T29" fmla="*/ 336 h 1752"/>
              <a:gd name="T30" fmla="*/ 1249 w 1474"/>
              <a:gd name="T31" fmla="*/ 264 h 1752"/>
              <a:gd name="T32" fmla="*/ 1474 w 1474"/>
              <a:gd name="T33" fmla="*/ 219 h 1752"/>
              <a:gd name="T34" fmla="*/ 1435 w 1474"/>
              <a:gd name="T35" fmla="*/ 144 h 1752"/>
              <a:gd name="T36" fmla="*/ 1417 w 1474"/>
              <a:gd name="T37" fmla="*/ 153 h 1752"/>
              <a:gd name="T38" fmla="*/ 1309 w 1474"/>
              <a:gd name="T39" fmla="*/ 0 h 17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74"/>
              <a:gd name="T61" fmla="*/ 0 h 1752"/>
              <a:gd name="T62" fmla="*/ 1474 w 1474"/>
              <a:gd name="T63" fmla="*/ 1752 h 1752"/>
              <a:gd name="connsiteX0" fmla="*/ 838 w 9955"/>
              <a:gd name="connsiteY0" fmla="*/ 11058 h 11058"/>
              <a:gd name="connsiteX1" fmla="*/ 23 w 9955"/>
              <a:gd name="connsiteY1" fmla="*/ 8253 h 11058"/>
              <a:gd name="connsiteX2" fmla="*/ 206 w 9955"/>
              <a:gd name="connsiteY2" fmla="*/ 8065 h 11058"/>
              <a:gd name="connsiteX3" fmla="*/ 328 w 9955"/>
              <a:gd name="connsiteY3" fmla="*/ 7637 h 11058"/>
              <a:gd name="connsiteX4" fmla="*/ 735 w 9955"/>
              <a:gd name="connsiteY4" fmla="*/ 7089 h 11058"/>
              <a:gd name="connsiteX5" fmla="*/ 776 w 9955"/>
              <a:gd name="connsiteY5" fmla="*/ 6575 h 11058"/>
              <a:gd name="connsiteX6" fmla="*/ 1040 w 9955"/>
              <a:gd name="connsiteY6" fmla="*/ 5771 h 11058"/>
              <a:gd name="connsiteX7" fmla="*/ 1203 w 9955"/>
              <a:gd name="connsiteY7" fmla="*/ 5445 h 11058"/>
              <a:gd name="connsiteX8" fmla="*/ 1142 w 9955"/>
              <a:gd name="connsiteY8" fmla="*/ 5103 h 11058"/>
              <a:gd name="connsiteX9" fmla="*/ 1427 w 9955"/>
              <a:gd name="connsiteY9" fmla="*/ 4675 h 11058"/>
              <a:gd name="connsiteX10" fmla="*/ 1346 w 9955"/>
              <a:gd name="connsiteY10" fmla="*/ 4555 h 11058"/>
              <a:gd name="connsiteX11" fmla="*/ 3747 w 9955"/>
              <a:gd name="connsiteY11" fmla="*/ 2860 h 11058"/>
              <a:gd name="connsiteX12" fmla="*/ 4846 w 9955"/>
              <a:gd name="connsiteY12" fmla="*/ 2774 h 11058"/>
              <a:gd name="connsiteX13" fmla="*/ 5661 w 9955"/>
              <a:gd name="connsiteY13" fmla="*/ 2140 h 11058"/>
              <a:gd name="connsiteX14" fmla="*/ 6149 w 9955"/>
              <a:gd name="connsiteY14" fmla="*/ 1918 h 11058"/>
              <a:gd name="connsiteX15" fmla="*/ 8429 w 9955"/>
              <a:gd name="connsiteY15" fmla="*/ 1507 h 11058"/>
              <a:gd name="connsiteX16" fmla="*/ 9955 w 9955"/>
              <a:gd name="connsiteY16" fmla="*/ 1250 h 11058"/>
              <a:gd name="connsiteX17" fmla="*/ 9690 w 9955"/>
              <a:gd name="connsiteY17" fmla="*/ 822 h 11058"/>
              <a:gd name="connsiteX18" fmla="*/ 9568 w 9955"/>
              <a:gd name="connsiteY18" fmla="*/ 873 h 11058"/>
              <a:gd name="connsiteX19" fmla="*/ 8836 w 9955"/>
              <a:gd name="connsiteY19" fmla="*/ 0 h 11058"/>
              <a:gd name="connsiteX0" fmla="*/ 1274 w 10432"/>
              <a:gd name="connsiteY0" fmla="*/ 10000 h 10000"/>
              <a:gd name="connsiteX1" fmla="*/ 455 w 10432"/>
              <a:gd name="connsiteY1" fmla="*/ 7463 h 10000"/>
              <a:gd name="connsiteX2" fmla="*/ 639 w 10432"/>
              <a:gd name="connsiteY2" fmla="*/ 7293 h 10000"/>
              <a:gd name="connsiteX3" fmla="*/ 761 w 10432"/>
              <a:gd name="connsiteY3" fmla="*/ 6906 h 10000"/>
              <a:gd name="connsiteX4" fmla="*/ 1170 w 10432"/>
              <a:gd name="connsiteY4" fmla="*/ 6411 h 10000"/>
              <a:gd name="connsiteX5" fmla="*/ 1212 w 10432"/>
              <a:gd name="connsiteY5" fmla="*/ 5946 h 10000"/>
              <a:gd name="connsiteX6" fmla="*/ 1477 w 10432"/>
              <a:gd name="connsiteY6" fmla="*/ 5219 h 10000"/>
              <a:gd name="connsiteX7" fmla="*/ 1640 w 10432"/>
              <a:gd name="connsiteY7" fmla="*/ 4924 h 10000"/>
              <a:gd name="connsiteX8" fmla="*/ 1579 w 10432"/>
              <a:gd name="connsiteY8" fmla="*/ 4615 h 10000"/>
              <a:gd name="connsiteX9" fmla="*/ 1865 w 10432"/>
              <a:gd name="connsiteY9" fmla="*/ 4228 h 10000"/>
              <a:gd name="connsiteX10" fmla="*/ 1784 w 10432"/>
              <a:gd name="connsiteY10" fmla="*/ 4119 h 10000"/>
              <a:gd name="connsiteX11" fmla="*/ 4196 w 10432"/>
              <a:gd name="connsiteY11" fmla="*/ 2586 h 10000"/>
              <a:gd name="connsiteX12" fmla="*/ 5300 w 10432"/>
              <a:gd name="connsiteY12" fmla="*/ 2509 h 10000"/>
              <a:gd name="connsiteX13" fmla="*/ 6119 w 10432"/>
              <a:gd name="connsiteY13" fmla="*/ 1935 h 10000"/>
              <a:gd name="connsiteX14" fmla="*/ 6609 w 10432"/>
              <a:gd name="connsiteY14" fmla="*/ 1734 h 10000"/>
              <a:gd name="connsiteX15" fmla="*/ 8899 w 10432"/>
              <a:gd name="connsiteY15" fmla="*/ 1363 h 10000"/>
              <a:gd name="connsiteX16" fmla="*/ 10432 w 10432"/>
              <a:gd name="connsiteY16" fmla="*/ 1130 h 10000"/>
              <a:gd name="connsiteX17" fmla="*/ 10166 w 10432"/>
              <a:gd name="connsiteY17" fmla="*/ 743 h 10000"/>
              <a:gd name="connsiteX18" fmla="*/ 10043 w 10432"/>
              <a:gd name="connsiteY18" fmla="*/ 789 h 10000"/>
              <a:gd name="connsiteX19" fmla="*/ 9308 w 10432"/>
              <a:gd name="connsiteY1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432" h="10000">
                <a:moveTo>
                  <a:pt x="1274" y="10000"/>
                </a:moveTo>
                <a:cubicBezTo>
                  <a:pt x="0" y="9060"/>
                  <a:pt x="432" y="7990"/>
                  <a:pt x="455" y="7463"/>
                </a:cubicBezTo>
                <a:cubicBezTo>
                  <a:pt x="516" y="7406"/>
                  <a:pt x="578" y="7350"/>
                  <a:pt x="639" y="7293"/>
                </a:cubicBezTo>
                <a:cubicBezTo>
                  <a:pt x="680" y="7164"/>
                  <a:pt x="720" y="7036"/>
                  <a:pt x="761" y="6906"/>
                </a:cubicBezTo>
                <a:lnTo>
                  <a:pt x="1170" y="6411"/>
                </a:lnTo>
                <a:cubicBezTo>
                  <a:pt x="1184" y="6256"/>
                  <a:pt x="1197" y="6101"/>
                  <a:pt x="1212" y="5946"/>
                </a:cubicBezTo>
                <a:lnTo>
                  <a:pt x="1477" y="5219"/>
                </a:lnTo>
                <a:cubicBezTo>
                  <a:pt x="1531" y="5120"/>
                  <a:pt x="1586" y="5023"/>
                  <a:pt x="1640" y="4924"/>
                </a:cubicBezTo>
                <a:cubicBezTo>
                  <a:pt x="1620" y="4821"/>
                  <a:pt x="1599" y="4718"/>
                  <a:pt x="1579" y="4615"/>
                </a:cubicBezTo>
                <a:lnTo>
                  <a:pt x="1865" y="4228"/>
                </a:lnTo>
                <a:cubicBezTo>
                  <a:pt x="1838" y="4192"/>
                  <a:pt x="1811" y="4155"/>
                  <a:pt x="1784" y="4119"/>
                </a:cubicBezTo>
                <a:lnTo>
                  <a:pt x="4196" y="2586"/>
                </a:lnTo>
                <a:lnTo>
                  <a:pt x="5300" y="2509"/>
                </a:lnTo>
                <a:lnTo>
                  <a:pt x="6119" y="1935"/>
                </a:lnTo>
                <a:lnTo>
                  <a:pt x="6609" y="1734"/>
                </a:lnTo>
                <a:lnTo>
                  <a:pt x="8899" y="1363"/>
                </a:lnTo>
                <a:lnTo>
                  <a:pt x="10432" y="1130"/>
                </a:lnTo>
                <a:lnTo>
                  <a:pt x="10166" y="743"/>
                </a:lnTo>
                <a:lnTo>
                  <a:pt x="10043" y="789"/>
                </a:lnTo>
                <a:lnTo>
                  <a:pt x="9308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6" name="Line 47"/>
          <p:cNvSpPr>
            <a:spLocks noChangeShapeType="1"/>
          </p:cNvSpPr>
          <p:nvPr/>
        </p:nvSpPr>
        <p:spPr bwMode="auto">
          <a:xfrm>
            <a:off x="2166938" y="5495925"/>
            <a:ext cx="309562" cy="52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7" name="Freeform 48"/>
          <p:cNvSpPr>
            <a:spLocks/>
          </p:cNvSpPr>
          <p:nvPr/>
        </p:nvSpPr>
        <p:spPr bwMode="auto">
          <a:xfrm>
            <a:off x="4400550" y="2862263"/>
            <a:ext cx="2447925" cy="600075"/>
          </a:xfrm>
          <a:custGeom>
            <a:avLst/>
            <a:gdLst>
              <a:gd name="T0" fmla="*/ 0 w 1542"/>
              <a:gd name="T1" fmla="*/ 378 h 378"/>
              <a:gd name="T2" fmla="*/ 159 w 1542"/>
              <a:gd name="T3" fmla="*/ 282 h 378"/>
              <a:gd name="T4" fmla="*/ 399 w 1542"/>
              <a:gd name="T5" fmla="*/ 171 h 378"/>
              <a:gd name="T6" fmla="*/ 471 w 1542"/>
              <a:gd name="T7" fmla="*/ 147 h 378"/>
              <a:gd name="T8" fmla="*/ 603 w 1542"/>
              <a:gd name="T9" fmla="*/ 72 h 378"/>
              <a:gd name="T10" fmla="*/ 807 w 1542"/>
              <a:gd name="T11" fmla="*/ 0 h 378"/>
              <a:gd name="T12" fmla="*/ 918 w 1542"/>
              <a:gd name="T13" fmla="*/ 111 h 378"/>
              <a:gd name="T14" fmla="*/ 1026 w 1542"/>
              <a:gd name="T15" fmla="*/ 168 h 378"/>
              <a:gd name="T16" fmla="*/ 1176 w 1542"/>
              <a:gd name="T17" fmla="*/ 201 h 378"/>
              <a:gd name="T18" fmla="*/ 1311 w 1542"/>
              <a:gd name="T19" fmla="*/ 243 h 378"/>
              <a:gd name="T20" fmla="*/ 1542 w 1542"/>
              <a:gd name="T21" fmla="*/ 246 h 3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2"/>
              <a:gd name="T34" fmla="*/ 0 h 378"/>
              <a:gd name="T35" fmla="*/ 1542 w 1542"/>
              <a:gd name="T36" fmla="*/ 378 h 3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2" h="378">
                <a:moveTo>
                  <a:pt x="0" y="378"/>
                </a:moveTo>
                <a:lnTo>
                  <a:pt x="159" y="282"/>
                </a:lnTo>
                <a:lnTo>
                  <a:pt x="399" y="171"/>
                </a:lnTo>
                <a:lnTo>
                  <a:pt x="471" y="147"/>
                </a:lnTo>
                <a:lnTo>
                  <a:pt x="603" y="72"/>
                </a:lnTo>
                <a:lnTo>
                  <a:pt x="807" y="0"/>
                </a:lnTo>
                <a:lnTo>
                  <a:pt x="918" y="111"/>
                </a:lnTo>
                <a:lnTo>
                  <a:pt x="1026" y="168"/>
                </a:lnTo>
                <a:lnTo>
                  <a:pt x="1176" y="201"/>
                </a:lnTo>
                <a:lnTo>
                  <a:pt x="1311" y="243"/>
                </a:lnTo>
                <a:lnTo>
                  <a:pt x="1542" y="246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8" name="Freeform 49"/>
          <p:cNvSpPr>
            <a:spLocks/>
          </p:cNvSpPr>
          <p:nvPr/>
        </p:nvSpPr>
        <p:spPr bwMode="auto">
          <a:xfrm>
            <a:off x="6843713" y="3252788"/>
            <a:ext cx="223837" cy="233362"/>
          </a:xfrm>
          <a:custGeom>
            <a:avLst/>
            <a:gdLst>
              <a:gd name="T0" fmla="*/ 0 w 141"/>
              <a:gd name="T1" fmla="*/ 0 h 147"/>
              <a:gd name="T2" fmla="*/ 3 w 141"/>
              <a:gd name="T3" fmla="*/ 75 h 147"/>
              <a:gd name="T4" fmla="*/ 141 w 141"/>
              <a:gd name="T5" fmla="*/ 147 h 147"/>
              <a:gd name="T6" fmla="*/ 0 60000 65536"/>
              <a:gd name="T7" fmla="*/ 0 60000 65536"/>
              <a:gd name="T8" fmla="*/ 0 60000 65536"/>
              <a:gd name="T9" fmla="*/ 0 w 141"/>
              <a:gd name="T10" fmla="*/ 0 h 147"/>
              <a:gd name="T11" fmla="*/ 141 w 141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147">
                <a:moveTo>
                  <a:pt x="0" y="0"/>
                </a:moveTo>
                <a:lnTo>
                  <a:pt x="3" y="75"/>
                </a:lnTo>
                <a:lnTo>
                  <a:pt x="141" y="147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9" name="Freeform 50"/>
          <p:cNvSpPr>
            <a:spLocks/>
          </p:cNvSpPr>
          <p:nvPr/>
        </p:nvSpPr>
        <p:spPr bwMode="auto">
          <a:xfrm>
            <a:off x="6838950" y="1254125"/>
            <a:ext cx="957263" cy="1985963"/>
          </a:xfrm>
          <a:custGeom>
            <a:avLst/>
            <a:gdLst>
              <a:gd name="T0" fmla="*/ 0 w 603"/>
              <a:gd name="T1" fmla="*/ 1251 h 1251"/>
              <a:gd name="T2" fmla="*/ 108 w 603"/>
              <a:gd name="T3" fmla="*/ 1169 h 1251"/>
              <a:gd name="T4" fmla="*/ 477 w 603"/>
              <a:gd name="T5" fmla="*/ 698 h 1251"/>
              <a:gd name="T6" fmla="*/ 444 w 603"/>
              <a:gd name="T7" fmla="*/ 647 h 1251"/>
              <a:gd name="T8" fmla="*/ 417 w 603"/>
              <a:gd name="T9" fmla="*/ 578 h 1251"/>
              <a:gd name="T10" fmla="*/ 246 w 603"/>
              <a:gd name="T11" fmla="*/ 260 h 1251"/>
              <a:gd name="T12" fmla="*/ 603 w 603"/>
              <a:gd name="T13" fmla="*/ 0 h 1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3"/>
              <a:gd name="T22" fmla="*/ 0 h 1251"/>
              <a:gd name="T23" fmla="*/ 603 w 603"/>
              <a:gd name="T24" fmla="*/ 1251 h 1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3" h="1251">
                <a:moveTo>
                  <a:pt x="0" y="1251"/>
                </a:moveTo>
                <a:lnTo>
                  <a:pt x="108" y="1169"/>
                </a:lnTo>
                <a:lnTo>
                  <a:pt x="477" y="698"/>
                </a:lnTo>
                <a:lnTo>
                  <a:pt x="444" y="647"/>
                </a:lnTo>
                <a:lnTo>
                  <a:pt x="417" y="578"/>
                </a:lnTo>
                <a:lnTo>
                  <a:pt x="246" y="260"/>
                </a:lnTo>
                <a:lnTo>
                  <a:pt x="603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30" name="Freeform 51"/>
          <p:cNvSpPr>
            <a:spLocks/>
          </p:cNvSpPr>
          <p:nvPr/>
        </p:nvSpPr>
        <p:spPr bwMode="auto">
          <a:xfrm>
            <a:off x="7029450" y="2335213"/>
            <a:ext cx="1071563" cy="785812"/>
          </a:xfrm>
          <a:custGeom>
            <a:avLst/>
            <a:gdLst>
              <a:gd name="T0" fmla="*/ 0 w 675"/>
              <a:gd name="T1" fmla="*/ 495 h 495"/>
              <a:gd name="T2" fmla="*/ 570 w 675"/>
              <a:gd name="T3" fmla="*/ 203 h 495"/>
              <a:gd name="T4" fmla="*/ 510 w 675"/>
              <a:gd name="T5" fmla="*/ 125 h 495"/>
              <a:gd name="T6" fmla="*/ 675 w 675"/>
              <a:gd name="T7" fmla="*/ 0 h 495"/>
              <a:gd name="T8" fmla="*/ 0 60000 65536"/>
              <a:gd name="T9" fmla="*/ 0 60000 65536"/>
              <a:gd name="T10" fmla="*/ 0 60000 65536"/>
              <a:gd name="T11" fmla="*/ 0 60000 65536"/>
              <a:gd name="T12" fmla="*/ 0 w 675"/>
              <a:gd name="T13" fmla="*/ 0 h 495"/>
              <a:gd name="T14" fmla="*/ 675 w 675"/>
              <a:gd name="T15" fmla="*/ 495 h 4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5" h="495">
                <a:moveTo>
                  <a:pt x="0" y="495"/>
                </a:moveTo>
                <a:lnTo>
                  <a:pt x="570" y="203"/>
                </a:lnTo>
                <a:lnTo>
                  <a:pt x="510" y="125"/>
                </a:lnTo>
                <a:lnTo>
                  <a:pt x="675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36" name="直線コネクタ 35"/>
          <p:cNvCxnSpPr>
            <a:stCxn id="13327" idx="6"/>
          </p:cNvCxnSpPr>
          <p:nvPr/>
        </p:nvCxnSpPr>
        <p:spPr>
          <a:xfrm flipV="1">
            <a:off x="5857875" y="2918129"/>
            <a:ext cx="550876" cy="1203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正方形/長方形 15"/>
          <p:cNvSpPr/>
          <p:nvPr/>
        </p:nvSpPr>
        <p:spPr bwMode="auto">
          <a:xfrm>
            <a:off x="7468198" y="3433493"/>
            <a:ext cx="1582582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１７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道路が狭く、側溝に蓋が無い箇所が続いている。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　側溝改修</a:t>
            </a:r>
          </a:p>
        </p:txBody>
      </p:sp>
      <p:sp>
        <p:nvSpPr>
          <p:cNvPr id="43" name="円/楕円 121"/>
          <p:cNvSpPr>
            <a:spLocks noChangeArrowheads="1"/>
          </p:cNvSpPr>
          <p:nvPr/>
        </p:nvSpPr>
        <p:spPr bwMode="auto">
          <a:xfrm rot="19846771">
            <a:off x="6796053" y="2480025"/>
            <a:ext cx="2094575" cy="367761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Line 88"/>
          <p:cNvSpPr>
            <a:spLocks noChangeShapeType="1"/>
          </p:cNvSpPr>
          <p:nvPr/>
        </p:nvSpPr>
        <p:spPr bwMode="auto">
          <a:xfrm flipH="1" flipV="1">
            <a:off x="6940416" y="3314245"/>
            <a:ext cx="134467" cy="40762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Line 88"/>
          <p:cNvSpPr>
            <a:spLocks noChangeShapeType="1"/>
          </p:cNvSpPr>
          <p:nvPr/>
        </p:nvSpPr>
        <p:spPr bwMode="auto">
          <a:xfrm flipH="1" flipV="1">
            <a:off x="7728831" y="2902910"/>
            <a:ext cx="242888" cy="60007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1889" y="4029435"/>
            <a:ext cx="1315200" cy="986400"/>
          </a:xfrm>
          <a:prstGeom prst="rect">
            <a:avLst/>
          </a:prstGeom>
        </p:spPr>
      </p:pic>
      <p:sp>
        <p:nvSpPr>
          <p:cNvPr id="40" name="円/楕円 121">
            <a:extLst>
              <a:ext uri="{FF2B5EF4-FFF2-40B4-BE49-F238E27FC236}">
                <a16:creationId xmlns:a16="http://schemas.microsoft.com/office/drawing/2014/main" id="{29B3E578-0913-4160-B357-A9284AF8CE90}"/>
              </a:ext>
            </a:extLst>
          </p:cNvPr>
          <p:cNvSpPr>
            <a:spLocks noChangeArrowheads="1"/>
          </p:cNvSpPr>
          <p:nvPr/>
        </p:nvSpPr>
        <p:spPr bwMode="auto">
          <a:xfrm rot="19194423">
            <a:off x="5230152" y="2754898"/>
            <a:ext cx="663577" cy="31316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正方形/長方形 15">
            <a:extLst>
              <a:ext uri="{FF2B5EF4-FFF2-40B4-BE49-F238E27FC236}">
                <a16:creationId xmlns:a16="http://schemas.microsoft.com/office/drawing/2014/main" id="{45C6D504-2A2C-4D25-9CFA-781734DF576E}"/>
              </a:ext>
            </a:extLst>
          </p:cNvPr>
          <p:cNvSpPr/>
          <p:nvPr/>
        </p:nvSpPr>
        <p:spPr bwMode="auto">
          <a:xfrm>
            <a:off x="3011800" y="783677"/>
            <a:ext cx="1848211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１９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９号線沿いの歩道にガードレールがまだ一部しか無い。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9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号線の通行量を考えるととても危険である。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50" name="Line 88">
            <a:extLst>
              <a:ext uri="{FF2B5EF4-FFF2-40B4-BE49-F238E27FC236}">
                <a16:creationId xmlns:a16="http://schemas.microsoft.com/office/drawing/2014/main" id="{B2466289-F99F-4681-8B9D-6F62838C07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1536" y="3081377"/>
            <a:ext cx="375839" cy="117785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Line 88">
            <a:extLst>
              <a:ext uri="{FF2B5EF4-FFF2-40B4-BE49-F238E27FC236}">
                <a16:creationId xmlns:a16="http://schemas.microsoft.com/office/drawing/2014/main" id="{019259E1-7674-4C53-B7E9-F2D05940F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1780" y="2493812"/>
            <a:ext cx="1303640" cy="26554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Line 88">
            <a:extLst>
              <a:ext uri="{FF2B5EF4-FFF2-40B4-BE49-F238E27FC236}">
                <a16:creationId xmlns:a16="http://schemas.microsoft.com/office/drawing/2014/main" id="{BD1D8CA1-35F6-4625-A3CA-24D69E00A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978" y="2621616"/>
            <a:ext cx="529571" cy="30363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正方形/長方形 15">
            <a:extLst>
              <a:ext uri="{FF2B5EF4-FFF2-40B4-BE49-F238E27FC236}">
                <a16:creationId xmlns:a16="http://schemas.microsoft.com/office/drawing/2014/main" id="{74F3CFBC-4C39-4E7F-868C-2E29722EED6A}"/>
              </a:ext>
            </a:extLst>
          </p:cNvPr>
          <p:cNvSpPr/>
          <p:nvPr/>
        </p:nvSpPr>
        <p:spPr bwMode="auto">
          <a:xfrm>
            <a:off x="3736953" y="4259237"/>
            <a:ext cx="1654687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１８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停止線変更だけでは不十分。横断歩道がなく、横断時に危険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920155-2160-41D2-9B65-02E1055175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5" y="4860380"/>
            <a:ext cx="1286831" cy="965123"/>
          </a:xfrm>
          <a:prstGeom prst="rect">
            <a:avLst/>
          </a:prstGeom>
        </p:spPr>
      </p:pic>
      <p:sp>
        <p:nvSpPr>
          <p:cNvPr id="56" name="Text Box 70">
            <a:extLst>
              <a:ext uri="{FF2B5EF4-FFF2-40B4-BE49-F238E27FC236}">
                <a16:creationId xmlns:a16="http://schemas.microsoft.com/office/drawing/2014/main" id="{E2F2A1C6-3A15-4631-95F3-DB226828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57" name="円/楕円 121">
            <a:extLst>
              <a:ext uri="{FF2B5EF4-FFF2-40B4-BE49-F238E27FC236}">
                <a16:creationId xmlns:a16="http://schemas.microsoft.com/office/drawing/2014/main" id="{6B4A20B6-238E-4B79-A78F-6EFD83B563CF}"/>
              </a:ext>
            </a:extLst>
          </p:cNvPr>
          <p:cNvSpPr>
            <a:spLocks noChangeArrowheads="1"/>
          </p:cNvSpPr>
          <p:nvPr/>
        </p:nvSpPr>
        <p:spPr bwMode="auto">
          <a:xfrm rot="13731725">
            <a:off x="7559974" y="1969060"/>
            <a:ext cx="374278" cy="31316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8" name="正方形/長方形 15">
            <a:extLst>
              <a:ext uri="{FF2B5EF4-FFF2-40B4-BE49-F238E27FC236}">
                <a16:creationId xmlns:a16="http://schemas.microsoft.com/office/drawing/2014/main" id="{028C9C1E-0DA6-49E3-8EEE-601F233969B4}"/>
              </a:ext>
            </a:extLst>
          </p:cNvPr>
          <p:cNvSpPr/>
          <p:nvPr/>
        </p:nvSpPr>
        <p:spPr bwMode="auto">
          <a:xfrm>
            <a:off x="7734301" y="444549"/>
            <a:ext cx="1383856" cy="15304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４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横断歩道が無い。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59" name="Line 88">
            <a:extLst>
              <a:ext uri="{FF2B5EF4-FFF2-40B4-BE49-F238E27FC236}">
                <a16:creationId xmlns:a16="http://schemas.microsoft.com/office/drawing/2014/main" id="{ED64BAE9-DE62-4497-8E86-3B171D7E32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4301" y="2048539"/>
            <a:ext cx="251806" cy="21251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6483AA7-F62B-4C5E-A8B9-1705CCDD3F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7" b="-11738"/>
          <a:stretch/>
        </p:blipFill>
        <p:spPr>
          <a:xfrm>
            <a:off x="3232569" y="1465226"/>
            <a:ext cx="1331728" cy="852383"/>
          </a:xfrm>
          <a:prstGeom prst="rect">
            <a:avLst/>
          </a:prstGeom>
        </p:spPr>
      </p:pic>
      <p:sp>
        <p:nvSpPr>
          <p:cNvPr id="60" name="正方形/長方形 15">
            <a:extLst>
              <a:ext uri="{FF2B5EF4-FFF2-40B4-BE49-F238E27FC236}">
                <a16:creationId xmlns:a16="http://schemas.microsoft.com/office/drawing/2014/main" id="{A0035B18-10E7-403B-9EFE-64D316D2C942}"/>
              </a:ext>
            </a:extLst>
          </p:cNvPr>
          <p:cNvSpPr/>
          <p:nvPr/>
        </p:nvSpPr>
        <p:spPr bwMode="auto">
          <a:xfrm>
            <a:off x="5747993" y="3619415"/>
            <a:ext cx="1582582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２０</a:t>
            </a: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カーブミラー破損放置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00B0F0"/>
                </a:solidFill>
                <a:latin typeface="Arial" charset="0"/>
              </a:rPr>
              <a:t>　　個人所有の可能性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1682AD-862B-473D-B109-5865FF3527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97" y="4001727"/>
            <a:ext cx="1405840" cy="105438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CE407C12-BD19-4AC7-A4C5-FB7230C8C4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1126" y="772770"/>
            <a:ext cx="1137006" cy="787599"/>
          </a:xfrm>
          <a:prstGeom prst="rect">
            <a:avLst/>
          </a:prstGeom>
        </p:spPr>
      </p:pic>
      <p:sp>
        <p:nvSpPr>
          <p:cNvPr id="71" name="正方形/長方形 15">
            <a:extLst>
              <a:ext uri="{FF2B5EF4-FFF2-40B4-BE49-F238E27FC236}">
                <a16:creationId xmlns:a16="http://schemas.microsoft.com/office/drawing/2014/main" id="{FE7E20C0-EAB0-4DE7-B339-7F9DE2BE2B0D}"/>
              </a:ext>
            </a:extLst>
          </p:cNvPr>
          <p:cNvSpPr/>
          <p:nvPr/>
        </p:nvSpPr>
        <p:spPr bwMode="auto">
          <a:xfrm>
            <a:off x="4842905" y="580185"/>
            <a:ext cx="1235519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２６．倒壊しそうな空き家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都市計画課へ情報提供済み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027C4ECB-1483-4DDA-B178-72B8B832C4E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05" y="989517"/>
            <a:ext cx="1115582" cy="918392"/>
          </a:xfrm>
          <a:prstGeom prst="rect">
            <a:avLst/>
          </a:prstGeom>
        </p:spPr>
      </p:pic>
      <p:sp>
        <p:nvSpPr>
          <p:cNvPr id="73" name="円/楕円 121">
            <a:extLst>
              <a:ext uri="{FF2B5EF4-FFF2-40B4-BE49-F238E27FC236}">
                <a16:creationId xmlns:a16="http://schemas.microsoft.com/office/drawing/2014/main" id="{F6458511-E989-459A-9E95-3C3357D78D0A}"/>
              </a:ext>
            </a:extLst>
          </p:cNvPr>
          <p:cNvSpPr>
            <a:spLocks noChangeArrowheads="1"/>
          </p:cNvSpPr>
          <p:nvPr/>
        </p:nvSpPr>
        <p:spPr bwMode="auto">
          <a:xfrm rot="13731725">
            <a:off x="6911415" y="3209013"/>
            <a:ext cx="206815" cy="160501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正方形/長方形 15">
            <a:extLst>
              <a:ext uri="{FF2B5EF4-FFF2-40B4-BE49-F238E27FC236}">
                <a16:creationId xmlns:a16="http://schemas.microsoft.com/office/drawing/2014/main" id="{8720F019-FDFD-C24E-2C8D-ACE7E90A4E00}"/>
              </a:ext>
            </a:extLst>
          </p:cNvPr>
          <p:cNvSpPr/>
          <p:nvPr/>
        </p:nvSpPr>
        <p:spPr bwMode="auto">
          <a:xfrm>
            <a:off x="205868" y="1247234"/>
            <a:ext cx="2711983" cy="2299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２３．道幅が狭いため、歩道はあるが、車両の通行、停車がある状況で通行することが危険。また、この近辺の白線は、ほぼ消えかけていて、児童の安全な通行が保障できていない。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　　　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外側線の引き直し</a:t>
            </a:r>
          </a:p>
        </p:txBody>
      </p:sp>
      <p:sp>
        <p:nvSpPr>
          <p:cNvPr id="5" name="Line 88">
            <a:extLst>
              <a:ext uri="{FF2B5EF4-FFF2-40B4-BE49-F238E27FC236}">
                <a16:creationId xmlns:a16="http://schemas.microsoft.com/office/drawing/2014/main" id="{110525BE-F641-8AF1-A798-4EAA5F5A04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5479" y="2177021"/>
            <a:ext cx="4526476" cy="105394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C1A1014-6B76-4E1D-D5BB-BFCD89C0C2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7126" y="2860871"/>
            <a:ext cx="371888" cy="384081"/>
          </a:xfrm>
          <a:prstGeom prst="rect">
            <a:avLst/>
          </a:prstGeom>
        </p:spPr>
      </p:pic>
      <p:sp>
        <p:nvSpPr>
          <p:cNvPr id="9" name="Line 88">
            <a:extLst>
              <a:ext uri="{FF2B5EF4-FFF2-40B4-BE49-F238E27FC236}">
                <a16:creationId xmlns:a16="http://schemas.microsoft.com/office/drawing/2014/main" id="{9CCDE106-DB97-8CC2-B26A-233997E26A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0224" y="3303951"/>
            <a:ext cx="4738050" cy="135993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正方形/長方形 15">
            <a:extLst>
              <a:ext uri="{FF2B5EF4-FFF2-40B4-BE49-F238E27FC236}">
                <a16:creationId xmlns:a16="http://schemas.microsoft.com/office/drawing/2014/main" id="{A634BD5B-DA68-8B90-FC3C-07BBE8D850FA}"/>
              </a:ext>
            </a:extLst>
          </p:cNvPr>
          <p:cNvSpPr/>
          <p:nvPr/>
        </p:nvSpPr>
        <p:spPr bwMode="auto">
          <a:xfrm>
            <a:off x="78464" y="3616105"/>
            <a:ext cx="1965074" cy="2453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２４．神社周辺の横断歩道が薄くて確認しにくい。安全のため、車両から見えるようにしていただきたい。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図 7" descr="道路を走っているトラック&#10;&#10;中程度の精度で自動的に生成された説明">
            <a:extLst>
              <a:ext uri="{FF2B5EF4-FFF2-40B4-BE49-F238E27FC236}">
                <a16:creationId xmlns:a16="http://schemas.microsoft.com/office/drawing/2014/main" id="{6EE138A9-5F62-3017-F635-F1824FF091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69" y="2006471"/>
            <a:ext cx="1521430" cy="1141073"/>
          </a:xfrm>
          <a:prstGeom prst="rect">
            <a:avLst/>
          </a:prstGeom>
        </p:spPr>
      </p:pic>
      <p:sp>
        <p:nvSpPr>
          <p:cNvPr id="12" name="円/楕円 121">
            <a:extLst>
              <a:ext uri="{FF2B5EF4-FFF2-40B4-BE49-F238E27FC236}">
                <a16:creationId xmlns:a16="http://schemas.microsoft.com/office/drawing/2014/main" id="{B54D038F-B5AF-D649-FCE1-223CA9897461}"/>
              </a:ext>
            </a:extLst>
          </p:cNvPr>
          <p:cNvSpPr>
            <a:spLocks noChangeArrowheads="1"/>
          </p:cNvSpPr>
          <p:nvPr/>
        </p:nvSpPr>
        <p:spPr bwMode="auto">
          <a:xfrm rot="13731725">
            <a:off x="7361028" y="2406818"/>
            <a:ext cx="374278" cy="31316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正方形/長方形 15">
            <a:extLst>
              <a:ext uri="{FF2B5EF4-FFF2-40B4-BE49-F238E27FC236}">
                <a16:creationId xmlns:a16="http://schemas.microsoft.com/office/drawing/2014/main" id="{1CE58D70-42E2-EE7E-A463-B53E2E99830F}"/>
              </a:ext>
            </a:extLst>
          </p:cNvPr>
          <p:cNvSpPr/>
          <p:nvPr/>
        </p:nvSpPr>
        <p:spPr bwMode="auto">
          <a:xfrm>
            <a:off x="6092839" y="428763"/>
            <a:ext cx="1071563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２４．停止線、止まれ表示の薄さ。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図 14" descr="道路, 屋外, ストリート, 建物 が含まれている画像&#10;&#10;自動的に生成された説明">
            <a:extLst>
              <a:ext uri="{FF2B5EF4-FFF2-40B4-BE49-F238E27FC236}">
                <a16:creationId xmlns:a16="http://schemas.microsoft.com/office/drawing/2014/main" id="{D3A7DE1B-B745-0E38-8D25-A0536E10BC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/>
          <a:stretch/>
        </p:blipFill>
        <p:spPr>
          <a:xfrm>
            <a:off x="6186358" y="1055206"/>
            <a:ext cx="891805" cy="795675"/>
          </a:xfrm>
          <a:prstGeom prst="rect">
            <a:avLst/>
          </a:prstGeom>
        </p:spPr>
      </p:pic>
      <p:sp>
        <p:nvSpPr>
          <p:cNvPr id="16" name="Line 88">
            <a:extLst>
              <a:ext uri="{FF2B5EF4-FFF2-40B4-BE49-F238E27FC236}">
                <a16:creationId xmlns:a16="http://schemas.microsoft.com/office/drawing/2014/main" id="{31B085EF-1A21-3EAA-5494-3ECD2A20E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146" y="2294833"/>
            <a:ext cx="331697" cy="28973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4" name="図 13" descr="道路, 屋外, ストリート, 草 が含まれている画像&#10;&#10;自動的に生成された説明">
            <a:extLst>
              <a:ext uri="{FF2B5EF4-FFF2-40B4-BE49-F238E27FC236}">
                <a16:creationId xmlns:a16="http://schemas.microsoft.com/office/drawing/2014/main" id="{9B88920F-653F-96F4-9F3E-C0C2FA84E3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976" y="4381408"/>
            <a:ext cx="1511808" cy="1163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23564"/>
            <a:ext cx="9144000" cy="616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川波小学校校区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R</a:t>
            </a:r>
            <a:r>
              <a:rPr lang="ja-JP" altLang="en-US" sz="1400" dirty="0">
                <a:latin typeface="Calibri" pitchFamily="34" charset="0"/>
              </a:rPr>
              <a:t>７年８月現在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400300" y="508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か　わ　な　み</a:t>
            </a: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25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円/楕円 121">
            <a:extLst>
              <a:ext uri="{FF2B5EF4-FFF2-40B4-BE49-F238E27FC236}">
                <a16:creationId xmlns:a16="http://schemas.microsoft.com/office/drawing/2014/main" id="{872F882E-447D-4534-934F-D084088FE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724" y="2692519"/>
            <a:ext cx="402383" cy="49498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19494C-7CD1-45E3-905F-3BB3AF77910C}"/>
              </a:ext>
            </a:extLst>
          </p:cNvPr>
          <p:cNvSpPr/>
          <p:nvPr/>
        </p:nvSpPr>
        <p:spPr bwMode="auto">
          <a:xfrm>
            <a:off x="5269411" y="650723"/>
            <a:ext cx="1835537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　　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コミセンの塀の角が崩れている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地域振興課に情報提供済み</a:t>
            </a:r>
            <a:endParaRPr lang="en-US" altLang="ja-JP" sz="1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" name="Line 88">
            <a:extLst>
              <a:ext uri="{FF2B5EF4-FFF2-40B4-BE49-F238E27FC236}">
                <a16:creationId xmlns:a16="http://schemas.microsoft.com/office/drawing/2014/main" id="{8AAB21B8-F982-490F-BAEE-9BCC37F99E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0812" y="3347713"/>
            <a:ext cx="452989" cy="45344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Line 88">
            <a:extLst>
              <a:ext uri="{FF2B5EF4-FFF2-40B4-BE49-F238E27FC236}">
                <a16:creationId xmlns:a16="http://schemas.microsoft.com/office/drawing/2014/main" id="{FEA27C73-2734-4529-B5BF-E84B941AB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154" y="2553630"/>
            <a:ext cx="250838" cy="27777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Box 70">
            <a:extLst>
              <a:ext uri="{FF2B5EF4-FFF2-40B4-BE49-F238E27FC236}">
                <a16:creationId xmlns:a16="http://schemas.microsoft.com/office/drawing/2014/main" id="{00D3DE43-C643-4DEB-AD49-6DE9870F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91F5718-0DDD-4761-91B5-984380AB2F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47" y="1116731"/>
            <a:ext cx="1155664" cy="100256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Line 88">
            <a:extLst>
              <a:ext uri="{FF2B5EF4-FFF2-40B4-BE49-F238E27FC236}">
                <a16:creationId xmlns:a16="http://schemas.microsoft.com/office/drawing/2014/main" id="{EA6E947C-CC0D-4AFE-B55F-62A2ABBE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2473" y="2402865"/>
            <a:ext cx="267268" cy="58377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897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313</Words>
  <Application>Microsoft Office PowerPoint</Application>
  <PresentationFormat>画面に合わせる (4:3)</PresentationFormat>
  <Paragraphs>111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川波小02_教頭</dc:creator>
  <cp:lastModifiedBy>学校04</cp:lastModifiedBy>
  <cp:revision>48</cp:revision>
  <cp:lastPrinted>2025-10-17T00:22:39Z</cp:lastPrinted>
  <dcterms:modified xsi:type="dcterms:W3CDTF">2025-11-24T23:52:02Z</dcterms:modified>
</cp:coreProperties>
</file>