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0" r:id="rId2"/>
    <p:sldId id="262" r:id="rId3"/>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既定のセクション" id="{35542188-B1B3-4068-99AC-0B88F648F2F7}">
          <p14:sldIdLst>
            <p14:sldId id="260"/>
          </p14:sldIdLst>
        </p14:section>
        <p14:section name="タイトルなしのセクション" id="{1D9512C7-7529-4EDB-AE93-104A26ED27DB}">
          <p14:sldIdLst>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5147" autoAdjust="0"/>
  </p:normalViewPr>
  <p:slideViewPr>
    <p:cSldViewPr snapToGrid="0">
      <p:cViewPr varScale="1">
        <p:scale>
          <a:sx n="68" d="100"/>
          <a:sy n="68" d="100"/>
        </p:scale>
        <p:origin x="17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5300"/>
          </a:xfrm>
          <a:prstGeom prst="rect">
            <a:avLst/>
          </a:prstGeom>
        </p:spPr>
        <p:txBody>
          <a:bodyPr vert="horz" lIns="91428" tIns="45714" rIns="91428" bIns="45714" rtlCol="0"/>
          <a:lstStyle>
            <a:lvl1pPr algn="r">
              <a:defRPr sz="1200"/>
            </a:lvl1pPr>
          </a:lstStyle>
          <a:p>
            <a:fld id="{9864C87A-5047-4D85-8757-B755767F79D5}" type="datetimeFigureOut">
              <a:rPr kumimoji="1" lang="ja-JP" altLang="en-US" smtClean="0"/>
              <a:t>2025/1/15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73101" y="4748213"/>
            <a:ext cx="5389563" cy="3884612"/>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3"/>
            <a:ext cx="2919413" cy="495300"/>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28" tIns="45714" rIns="91428" bIns="45714" rtlCol="0" anchor="b"/>
          <a:lstStyle>
            <a:lvl1pPr algn="r">
              <a:defRPr sz="1200"/>
            </a:lvl1pPr>
          </a:lstStyle>
          <a:p>
            <a:fld id="{122738D2-6731-472E-88E2-814221BD8AEF}" type="slidenum">
              <a:rPr kumimoji="1" lang="ja-JP" altLang="en-US" smtClean="0"/>
              <a:t>‹#›</a:t>
            </a:fld>
            <a:endParaRPr kumimoji="1" lang="ja-JP" altLang="en-US"/>
          </a:p>
        </p:txBody>
      </p:sp>
    </p:spTree>
    <p:extLst>
      <p:ext uri="{BB962C8B-B14F-4D97-AF65-F5344CB8AC3E}">
        <p14:creationId xmlns:p14="http://schemas.microsoft.com/office/powerpoint/2010/main" val="31795370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BEC7E8C-9EA2-43CB-88DA-4604DF36E332}" type="datetimeFigureOut">
              <a:rPr lang="ja-JP" altLang="en-US"/>
              <a:pPr>
                <a:defRPr/>
              </a:pPr>
              <a:t>2025/1/15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C036AF7-73EE-449F-A315-0DBB9923DC04}"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DA4601C-2A7B-4B62-B44E-80101E4BECBC}" type="datetimeFigureOut">
              <a:rPr lang="ja-JP" altLang="en-US"/>
              <a:pPr>
                <a:defRPr/>
              </a:pPr>
              <a:t>2025/1/15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4DA07ED-8667-4953-AA5B-FDCCECA2D7F5}"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EED6B4E-49DA-479A-9E95-37FFF2B4E278}" type="datetimeFigureOut">
              <a:rPr lang="ja-JP" altLang="en-US"/>
              <a:pPr>
                <a:defRPr/>
              </a:pPr>
              <a:t>2025/1/15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11B2904-5BA7-43AA-8E81-8578AD7F8DB4}"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8C50D02-8A37-4C88-95C0-7D55D223C14D}" type="datetimeFigureOut">
              <a:rPr lang="ja-JP" altLang="en-US"/>
              <a:pPr>
                <a:defRPr/>
              </a:pPr>
              <a:t>2025/1/15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2C6EC50-A004-4D68-A8EC-77D0D557CD9E}"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7D166AC-FD4C-4763-9CB4-6048D4C689F4}" type="datetimeFigureOut">
              <a:rPr lang="ja-JP" altLang="en-US"/>
              <a:pPr>
                <a:defRPr/>
              </a:pPr>
              <a:t>2025/1/15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0EF48A-F89E-4EB9-A269-F2071708A07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B9A0D7EC-D0BA-4E1C-916B-4D11ACC33D6A}" type="datetimeFigureOut">
              <a:rPr lang="ja-JP" altLang="en-US"/>
              <a:pPr>
                <a:defRPr/>
              </a:pPr>
              <a:t>2025/1/15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0A469AB-8B1E-4A48-80B4-AE41F91233B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5593B69-46CE-4FE7-9351-B79042A4FBBF}" type="datetimeFigureOut">
              <a:rPr lang="ja-JP" altLang="en-US"/>
              <a:pPr>
                <a:defRPr/>
              </a:pPr>
              <a:t>2025/1/15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998BE96-7007-4628-AA08-907CE9297715}"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D8E2B7A-BFF5-4331-A60B-08B0EB2CF6DD}" type="datetimeFigureOut">
              <a:rPr lang="ja-JP" altLang="en-US"/>
              <a:pPr>
                <a:defRPr/>
              </a:pPr>
              <a:t>2025/1/15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D9E129DF-A8FE-4D58-88FC-8EAF50C08FE2}"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C1E9033-4488-4FDD-B0F0-5D931C7C82F5}" type="datetimeFigureOut">
              <a:rPr lang="ja-JP" altLang="en-US"/>
              <a:pPr>
                <a:defRPr/>
              </a:pPr>
              <a:t>2025/1/15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14AA7BB8-D3BD-4082-B5CC-7D7587E6266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8A4C32B-67A9-4D1B-A391-23FEB811E987}" type="datetimeFigureOut">
              <a:rPr lang="ja-JP" altLang="en-US"/>
              <a:pPr>
                <a:defRPr/>
              </a:pPr>
              <a:t>2025/1/15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6D8D804-A579-4008-BAB4-A27D32E655C0}"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5293F11-EA5C-420A-A2BB-3EF6DF981D2F}" type="datetimeFigureOut">
              <a:rPr lang="ja-JP" altLang="en-US"/>
              <a:pPr>
                <a:defRPr/>
              </a:pPr>
              <a:t>2025/1/15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E489C7C-ED75-4F6E-A049-A41C72DDEE5F}"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6513D16-506C-47E7-A02F-A24BC91857B3}" type="datetimeFigureOut">
              <a:rPr lang="ja-JP" altLang="en-US"/>
              <a:pPr>
                <a:defRPr/>
              </a:pPr>
              <a:t>2025/1/15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D62A76D-C6CB-4683-A27B-18DB4A39E5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67" name="Picture 3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14496"/>
            <a:ext cx="9144000" cy="6858000"/>
          </a:xfrm>
          <a:prstGeom prst="rect">
            <a:avLst/>
          </a:prstGeom>
          <a:noFill/>
          <a:ln w="9525">
            <a:noFill/>
            <a:miter lim="800000"/>
            <a:headEnd/>
            <a:tailEnd/>
          </a:ln>
          <a:effectLst/>
        </p:spPr>
      </p:pic>
      <p:sp>
        <p:nvSpPr>
          <p:cNvPr id="14339" name="テキスト ボックス 4"/>
          <p:cNvSpPr txBox="1">
            <a:spLocks noChangeArrowheads="1"/>
          </p:cNvSpPr>
          <p:nvPr/>
        </p:nvSpPr>
        <p:spPr bwMode="auto">
          <a:xfrm>
            <a:off x="0" y="88900"/>
            <a:ext cx="9144000" cy="461665"/>
          </a:xfrm>
          <a:prstGeom prst="rect">
            <a:avLst/>
          </a:prstGeom>
          <a:solidFill>
            <a:schemeClr val="bg1"/>
          </a:solidFill>
          <a:ln w="9525">
            <a:noFill/>
            <a:miter lim="800000"/>
            <a:headEnd/>
            <a:tailEnd/>
          </a:ln>
        </p:spPr>
        <p:txBody>
          <a:bodyPr>
            <a:spAutoFit/>
          </a:bodyPr>
          <a:lstStyle/>
          <a:p>
            <a:r>
              <a:rPr lang="ja-JP" altLang="en-US" sz="2200" dirty="0">
                <a:latin typeface="Calibri" pitchFamily="34" charset="0"/>
              </a:rPr>
              <a:t>島根県　江津市立　桜江中学校校区　通学路対策箇所図（１）　</a:t>
            </a:r>
            <a:r>
              <a:rPr lang="en-US" altLang="ja-JP" sz="1400" dirty="0">
                <a:latin typeface="Calibri" pitchFamily="34" charset="0"/>
              </a:rPr>
              <a:t>R6</a:t>
            </a:r>
            <a:r>
              <a:rPr lang="ja-JP" altLang="en-US" sz="1400" dirty="0">
                <a:latin typeface="Calibri" pitchFamily="34" charset="0"/>
              </a:rPr>
              <a:t>年</a:t>
            </a:r>
            <a:r>
              <a:rPr lang="en-US" altLang="ja-JP" sz="1400" dirty="0">
                <a:latin typeface="Calibri" pitchFamily="34" charset="0"/>
              </a:rPr>
              <a:t>9</a:t>
            </a:r>
            <a:r>
              <a:rPr lang="ja-JP" altLang="en-US" sz="1400" dirty="0">
                <a:latin typeface="Calibri" pitchFamily="34" charset="0"/>
              </a:rPr>
              <a:t>月現在</a:t>
            </a:r>
            <a:r>
              <a:rPr lang="ja-JP" altLang="en-US" sz="2400" dirty="0">
                <a:latin typeface="Calibri" pitchFamily="34" charset="0"/>
              </a:rPr>
              <a:t>　　</a:t>
            </a:r>
            <a:endParaRPr lang="ja-JP" altLang="en-US" sz="1200" dirty="0">
              <a:latin typeface="Calibri" pitchFamily="34" charset="0"/>
            </a:endParaRPr>
          </a:p>
        </p:txBody>
      </p:sp>
      <p:grpSp>
        <p:nvGrpSpPr>
          <p:cNvPr id="14340" name="Group 82"/>
          <p:cNvGrpSpPr>
            <a:grpSpLocks/>
          </p:cNvGrpSpPr>
          <p:nvPr/>
        </p:nvGrpSpPr>
        <p:grpSpPr bwMode="auto">
          <a:xfrm>
            <a:off x="6669088" y="5629275"/>
            <a:ext cx="2093912" cy="828675"/>
            <a:chOff x="4414" y="3759"/>
            <a:chExt cx="1319" cy="522"/>
          </a:xfrm>
        </p:grpSpPr>
        <p:sp>
          <p:nvSpPr>
            <p:cNvPr id="91" name="正方形/長方形 90"/>
            <p:cNvSpPr/>
            <p:nvPr/>
          </p:nvSpPr>
          <p:spPr>
            <a:xfrm>
              <a:off x="4414" y="3759"/>
              <a:ext cx="1319" cy="522"/>
            </a:xfrm>
            <a:prstGeom prst="rect">
              <a:avLst/>
            </a:prstGeom>
            <a:solidFill>
              <a:sysClr val="window" lastClr="FFFFFF"/>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92" name="円/楕円 91"/>
            <p:cNvSpPr/>
            <p:nvPr/>
          </p:nvSpPr>
          <p:spPr>
            <a:xfrm>
              <a:off x="4601" y="4096"/>
              <a:ext cx="105" cy="97"/>
            </a:xfrm>
            <a:prstGeom prst="ellipse">
              <a:avLst/>
            </a:prstGeom>
            <a:solidFill>
              <a:srgbClr val="FF0000">
                <a:alpha val="3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93" name="テキスト ボックス 69"/>
            <p:cNvSpPr txBox="1">
              <a:spLocks noChangeArrowheads="1"/>
            </p:cNvSpPr>
            <p:nvPr/>
          </p:nvSpPr>
          <p:spPr bwMode="auto">
            <a:xfrm>
              <a:off x="4741" y="4060"/>
              <a:ext cx="644" cy="173"/>
            </a:xfrm>
            <a:prstGeom prst="rect">
              <a:avLst/>
            </a:prstGeom>
            <a:noFill/>
            <a:ln w="9525">
              <a:noFill/>
              <a:miter lim="800000"/>
              <a:headEnd/>
              <a:tailEnd/>
            </a:ln>
          </p:spPr>
          <p:txBody>
            <a:bodyPr wrap="none">
              <a:spAutoFit/>
            </a:bodyPr>
            <a:lstStyle/>
            <a:p>
              <a:pPr fontAlgn="auto">
                <a:spcBef>
                  <a:spcPts val="0"/>
                </a:spcBef>
                <a:spcAft>
                  <a:spcPts val="0"/>
                </a:spcAft>
                <a:defRPr/>
              </a:pPr>
              <a:r>
                <a:rPr kumimoji="0" lang="ja-JP" altLang="en-US" sz="1200" kern="0" dirty="0">
                  <a:solidFill>
                    <a:sysClr val="windowText" lastClr="000000"/>
                  </a:solidFill>
                  <a:latin typeface="+mn-lt"/>
                  <a:ea typeface="+mn-ea"/>
                </a:rPr>
                <a:t>：要対策箇所</a:t>
              </a:r>
            </a:p>
          </p:txBody>
        </p:sp>
        <p:sp>
          <p:nvSpPr>
            <p:cNvPr id="94" name="フリーフォーム 93"/>
            <p:cNvSpPr/>
            <p:nvPr/>
          </p:nvSpPr>
          <p:spPr>
            <a:xfrm>
              <a:off x="4512" y="3920"/>
              <a:ext cx="234" cy="0"/>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noFill/>
            <a:ln w="50800" cap="flat" cmpd="sng" algn="ctr">
              <a:solidFill>
                <a:srgbClr val="FF0000">
                  <a:alpha val="60000"/>
                </a:srgbClr>
              </a:solidFill>
              <a:prstDash val="sysDash"/>
            </a:ln>
            <a:effectLst/>
          </p:spPr>
          <p:txBody>
            <a:bodyPr anchor="ctr"/>
            <a:lstStyle/>
            <a:p>
              <a:pPr algn="ctr" fontAlgn="auto">
                <a:spcBef>
                  <a:spcPts val="0"/>
                </a:spcBef>
                <a:spcAft>
                  <a:spcPts val="0"/>
                </a:spcAft>
                <a:defRPr/>
              </a:pPr>
              <a:endParaRPr kumimoji="0" lang="ja-JP" altLang="en-US" kern="0">
                <a:solidFill>
                  <a:sysClr val="windowText" lastClr="000000"/>
                </a:solidFill>
                <a:latin typeface="Arial"/>
                <a:ea typeface="ＭＳ Ｐゴシック"/>
              </a:endParaRPr>
            </a:p>
          </p:txBody>
        </p:sp>
        <p:sp>
          <p:nvSpPr>
            <p:cNvPr id="95" name="テキスト ボックス 72"/>
            <p:cNvSpPr txBox="1">
              <a:spLocks noChangeArrowheads="1"/>
            </p:cNvSpPr>
            <p:nvPr/>
          </p:nvSpPr>
          <p:spPr bwMode="auto">
            <a:xfrm>
              <a:off x="4735" y="3836"/>
              <a:ext cx="932" cy="173"/>
            </a:xfrm>
            <a:prstGeom prst="rect">
              <a:avLst/>
            </a:prstGeom>
            <a:noFill/>
            <a:ln w="9525">
              <a:noFill/>
              <a:miter lim="800000"/>
              <a:headEnd/>
              <a:tailEnd/>
            </a:ln>
          </p:spPr>
          <p:txBody>
            <a:bodyPr wrap="none">
              <a:spAutoFit/>
            </a:bodyPr>
            <a:lstStyle/>
            <a:p>
              <a:pPr fontAlgn="auto">
                <a:spcBef>
                  <a:spcPts val="0"/>
                </a:spcBef>
                <a:spcAft>
                  <a:spcPts val="0"/>
                </a:spcAft>
                <a:defRPr/>
              </a:pPr>
              <a:r>
                <a:rPr kumimoji="0" lang="ja-JP" altLang="en-US" sz="1200" kern="0" dirty="0">
                  <a:solidFill>
                    <a:sysClr val="windowText" lastClr="000000"/>
                  </a:solidFill>
                  <a:latin typeface="+mn-lt"/>
                  <a:ea typeface="+mn-ea"/>
                </a:rPr>
                <a:t>：通学路（学校指定）</a:t>
              </a:r>
            </a:p>
          </p:txBody>
        </p:sp>
      </p:grpSp>
      <p:sp>
        <p:nvSpPr>
          <p:cNvPr id="14348" name="Text Box 71"/>
          <p:cNvSpPr txBox="1">
            <a:spLocks noChangeArrowheads="1"/>
          </p:cNvSpPr>
          <p:nvPr/>
        </p:nvSpPr>
        <p:spPr bwMode="auto">
          <a:xfrm>
            <a:off x="2336800" y="0"/>
            <a:ext cx="889000" cy="228600"/>
          </a:xfrm>
          <a:prstGeom prst="rect">
            <a:avLst/>
          </a:prstGeom>
          <a:noFill/>
          <a:ln w="9525">
            <a:noFill/>
            <a:miter lim="800000"/>
            <a:headEnd/>
            <a:tailEnd/>
          </a:ln>
        </p:spPr>
        <p:txBody>
          <a:bodyPr>
            <a:spAutoFit/>
          </a:bodyPr>
          <a:lstStyle/>
          <a:p>
            <a:pPr>
              <a:spcBef>
                <a:spcPct val="50000"/>
              </a:spcBef>
            </a:pPr>
            <a:r>
              <a:rPr lang="ja-JP" altLang="en-US" sz="900"/>
              <a:t>さ　く　ら　え</a:t>
            </a:r>
          </a:p>
        </p:txBody>
      </p:sp>
      <p:sp>
        <p:nvSpPr>
          <p:cNvPr id="14352" name="Text Box 6"/>
          <p:cNvSpPr txBox="1">
            <a:spLocks noChangeArrowheads="1"/>
          </p:cNvSpPr>
          <p:nvPr/>
        </p:nvSpPr>
        <p:spPr bwMode="auto">
          <a:xfrm>
            <a:off x="4213225" y="4052888"/>
            <a:ext cx="796925" cy="204787"/>
          </a:xfrm>
          <a:prstGeom prst="rect">
            <a:avLst/>
          </a:prstGeom>
          <a:solidFill>
            <a:schemeClr val="bg1"/>
          </a:solidFill>
          <a:ln w="9525">
            <a:noFill/>
            <a:miter lim="800000"/>
            <a:headEnd/>
            <a:tailEnd/>
          </a:ln>
        </p:spPr>
        <p:txBody>
          <a:bodyPr wrap="none" lIns="18000" tIns="10800" rIns="18000" bIns="10800">
            <a:spAutoFit/>
          </a:bodyPr>
          <a:lstStyle/>
          <a:p>
            <a:r>
              <a:rPr lang="ja-JP" altLang="en-US" sz="1200" b="1" dirty="0">
                <a:solidFill>
                  <a:srgbClr val="3333FF"/>
                </a:solidFill>
              </a:rPr>
              <a:t>桜江小学校</a:t>
            </a:r>
          </a:p>
        </p:txBody>
      </p:sp>
      <p:sp>
        <p:nvSpPr>
          <p:cNvPr id="14364" name="Text Box 96"/>
          <p:cNvSpPr txBox="1">
            <a:spLocks noChangeArrowheads="1"/>
          </p:cNvSpPr>
          <p:nvPr/>
        </p:nvSpPr>
        <p:spPr bwMode="auto">
          <a:xfrm>
            <a:off x="4381500" y="3714750"/>
            <a:ext cx="285750" cy="214313"/>
          </a:xfrm>
          <a:prstGeom prst="rect">
            <a:avLst/>
          </a:prstGeom>
          <a:solidFill>
            <a:schemeClr val="bg1"/>
          </a:solidFill>
          <a:ln w="9525">
            <a:noFill/>
            <a:miter lim="800000"/>
            <a:headEnd/>
            <a:tailEnd/>
          </a:ln>
        </p:spPr>
        <p:txBody>
          <a:bodyPr>
            <a:spAutoFit/>
          </a:bodyPr>
          <a:lstStyle/>
          <a:p>
            <a:pPr>
              <a:spcBef>
                <a:spcPct val="50000"/>
              </a:spcBef>
            </a:pPr>
            <a:r>
              <a:rPr lang="ja-JP" altLang="en-US" sz="800" b="1">
                <a:solidFill>
                  <a:schemeClr val="tx2"/>
                </a:solidFill>
              </a:rPr>
              <a:t>文</a:t>
            </a:r>
          </a:p>
        </p:txBody>
      </p:sp>
      <p:grpSp>
        <p:nvGrpSpPr>
          <p:cNvPr id="14377" name="Group 41"/>
          <p:cNvGrpSpPr>
            <a:grpSpLocks/>
          </p:cNvGrpSpPr>
          <p:nvPr/>
        </p:nvGrpSpPr>
        <p:grpSpPr bwMode="auto">
          <a:xfrm>
            <a:off x="119063" y="6124575"/>
            <a:ext cx="1690687" cy="266700"/>
            <a:chOff x="-2574" y="4134"/>
            <a:chExt cx="1065" cy="168"/>
          </a:xfrm>
        </p:grpSpPr>
        <p:sp>
          <p:nvSpPr>
            <p:cNvPr id="14369" name="Line 33"/>
            <p:cNvSpPr>
              <a:spLocks noChangeShapeType="1"/>
            </p:cNvSpPr>
            <p:nvPr/>
          </p:nvSpPr>
          <p:spPr bwMode="auto">
            <a:xfrm>
              <a:off x="-2496" y="4158"/>
              <a:ext cx="762" cy="0"/>
            </a:xfrm>
            <a:prstGeom prst="line">
              <a:avLst/>
            </a:prstGeom>
            <a:noFill/>
            <a:ln w="9525">
              <a:solidFill>
                <a:schemeClr val="tx1"/>
              </a:solidFill>
              <a:round/>
              <a:headEnd/>
              <a:tailEnd/>
            </a:ln>
            <a:effectLst/>
          </p:spPr>
          <p:txBody>
            <a:bodyPr/>
            <a:lstStyle/>
            <a:p>
              <a:endParaRPr lang="ja-JP" altLang="en-US"/>
            </a:p>
          </p:txBody>
        </p:sp>
        <p:sp>
          <p:nvSpPr>
            <p:cNvPr id="14370" name="Line 34"/>
            <p:cNvSpPr>
              <a:spLocks noChangeShapeType="1"/>
            </p:cNvSpPr>
            <p:nvPr/>
          </p:nvSpPr>
          <p:spPr bwMode="auto">
            <a:xfrm>
              <a:off x="-2499" y="4146"/>
              <a:ext cx="0" cy="33"/>
            </a:xfrm>
            <a:prstGeom prst="line">
              <a:avLst/>
            </a:prstGeom>
            <a:noFill/>
            <a:ln w="9525">
              <a:solidFill>
                <a:schemeClr val="tx1"/>
              </a:solidFill>
              <a:round/>
              <a:headEnd/>
              <a:tailEnd/>
            </a:ln>
            <a:effectLst/>
          </p:spPr>
          <p:txBody>
            <a:bodyPr/>
            <a:lstStyle/>
            <a:p>
              <a:endParaRPr lang="ja-JP" altLang="en-US"/>
            </a:p>
          </p:txBody>
        </p:sp>
        <p:sp>
          <p:nvSpPr>
            <p:cNvPr id="14371" name="Line 35"/>
            <p:cNvSpPr>
              <a:spLocks noChangeShapeType="1"/>
            </p:cNvSpPr>
            <p:nvPr/>
          </p:nvSpPr>
          <p:spPr bwMode="auto">
            <a:xfrm>
              <a:off x="-2115" y="4137"/>
              <a:ext cx="0" cy="51"/>
            </a:xfrm>
            <a:prstGeom prst="line">
              <a:avLst/>
            </a:prstGeom>
            <a:noFill/>
            <a:ln w="9525">
              <a:solidFill>
                <a:schemeClr val="tx1"/>
              </a:solidFill>
              <a:round/>
              <a:headEnd/>
              <a:tailEnd/>
            </a:ln>
            <a:effectLst/>
          </p:spPr>
          <p:txBody>
            <a:bodyPr/>
            <a:lstStyle/>
            <a:p>
              <a:endParaRPr lang="ja-JP" altLang="en-US"/>
            </a:p>
          </p:txBody>
        </p:sp>
        <p:sp>
          <p:nvSpPr>
            <p:cNvPr id="14372" name="Line 36"/>
            <p:cNvSpPr>
              <a:spLocks noChangeShapeType="1"/>
            </p:cNvSpPr>
            <p:nvPr/>
          </p:nvSpPr>
          <p:spPr bwMode="auto">
            <a:xfrm>
              <a:off x="-1731" y="4134"/>
              <a:ext cx="0" cy="51"/>
            </a:xfrm>
            <a:prstGeom prst="line">
              <a:avLst/>
            </a:prstGeom>
            <a:noFill/>
            <a:ln w="9525">
              <a:solidFill>
                <a:schemeClr val="tx1"/>
              </a:solidFill>
              <a:round/>
              <a:headEnd/>
              <a:tailEnd/>
            </a:ln>
            <a:effectLst/>
          </p:spPr>
          <p:txBody>
            <a:bodyPr/>
            <a:lstStyle/>
            <a:p>
              <a:endParaRPr lang="ja-JP" altLang="en-US"/>
            </a:p>
          </p:txBody>
        </p:sp>
        <p:sp>
          <p:nvSpPr>
            <p:cNvPr id="14374" name="Text Box 38"/>
            <p:cNvSpPr txBox="1">
              <a:spLocks noChangeArrowheads="1"/>
            </p:cNvSpPr>
            <p:nvPr/>
          </p:nvSpPr>
          <p:spPr bwMode="auto">
            <a:xfrm>
              <a:off x="-2574" y="4161"/>
              <a:ext cx="153" cy="135"/>
            </a:xfrm>
            <a:prstGeom prst="rect">
              <a:avLst/>
            </a:prstGeom>
            <a:noFill/>
            <a:ln w="9525">
              <a:noFill/>
              <a:miter lim="800000"/>
              <a:headEnd/>
              <a:tailEnd/>
            </a:ln>
            <a:effectLst/>
          </p:spPr>
          <p:txBody>
            <a:bodyPr>
              <a:spAutoFit/>
            </a:bodyPr>
            <a:lstStyle/>
            <a:p>
              <a:pPr>
                <a:spcBef>
                  <a:spcPct val="50000"/>
                </a:spcBef>
              </a:pPr>
              <a:r>
                <a:rPr lang="en-US" altLang="ja-JP" sz="800"/>
                <a:t>0</a:t>
              </a:r>
            </a:p>
          </p:txBody>
        </p:sp>
        <p:sp>
          <p:nvSpPr>
            <p:cNvPr id="14375" name="Text Box 39"/>
            <p:cNvSpPr txBox="1">
              <a:spLocks noChangeArrowheads="1"/>
            </p:cNvSpPr>
            <p:nvPr/>
          </p:nvSpPr>
          <p:spPr bwMode="auto">
            <a:xfrm>
              <a:off x="-2226" y="4167"/>
              <a:ext cx="333" cy="135"/>
            </a:xfrm>
            <a:prstGeom prst="rect">
              <a:avLst/>
            </a:prstGeom>
            <a:noFill/>
            <a:ln w="9525">
              <a:noFill/>
              <a:miter lim="800000"/>
              <a:headEnd/>
              <a:tailEnd/>
            </a:ln>
            <a:effectLst/>
          </p:spPr>
          <p:txBody>
            <a:bodyPr>
              <a:spAutoFit/>
            </a:bodyPr>
            <a:lstStyle/>
            <a:p>
              <a:pPr>
                <a:spcBef>
                  <a:spcPct val="50000"/>
                </a:spcBef>
              </a:pPr>
              <a:r>
                <a:rPr lang="en-US" altLang="ja-JP" sz="800"/>
                <a:t>250</a:t>
              </a:r>
            </a:p>
          </p:txBody>
        </p:sp>
        <p:sp>
          <p:nvSpPr>
            <p:cNvPr id="14376" name="Text Box 40"/>
            <p:cNvSpPr txBox="1">
              <a:spLocks noChangeArrowheads="1"/>
            </p:cNvSpPr>
            <p:nvPr/>
          </p:nvSpPr>
          <p:spPr bwMode="auto">
            <a:xfrm>
              <a:off x="-1842" y="4161"/>
              <a:ext cx="333" cy="135"/>
            </a:xfrm>
            <a:prstGeom prst="rect">
              <a:avLst/>
            </a:prstGeom>
            <a:noFill/>
            <a:ln w="9525">
              <a:noFill/>
              <a:miter lim="800000"/>
              <a:headEnd/>
              <a:tailEnd/>
            </a:ln>
            <a:effectLst/>
          </p:spPr>
          <p:txBody>
            <a:bodyPr>
              <a:spAutoFit/>
            </a:bodyPr>
            <a:lstStyle/>
            <a:p>
              <a:pPr>
                <a:spcBef>
                  <a:spcPct val="50000"/>
                </a:spcBef>
              </a:pPr>
              <a:r>
                <a:rPr lang="en-US" altLang="ja-JP" sz="800"/>
                <a:t>500</a:t>
              </a:r>
              <a:r>
                <a:rPr lang="ja-JP" altLang="en-US" sz="800"/>
                <a:t>　</a:t>
              </a:r>
              <a:r>
                <a:rPr lang="en-US" altLang="ja-JP" sz="800"/>
                <a:t>m</a:t>
              </a:r>
            </a:p>
          </p:txBody>
        </p:sp>
      </p:grpSp>
      <p:sp>
        <p:nvSpPr>
          <p:cNvPr id="14378" name="Freeform 42"/>
          <p:cNvSpPr>
            <a:spLocks/>
          </p:cNvSpPr>
          <p:nvPr/>
        </p:nvSpPr>
        <p:spPr bwMode="auto">
          <a:xfrm>
            <a:off x="3409950" y="2314575"/>
            <a:ext cx="1028700" cy="2571750"/>
          </a:xfrm>
          <a:custGeom>
            <a:avLst/>
            <a:gdLst/>
            <a:ahLst/>
            <a:cxnLst>
              <a:cxn ang="0">
                <a:pos x="648" y="0"/>
              </a:cxn>
              <a:cxn ang="0">
                <a:pos x="630" y="96"/>
              </a:cxn>
              <a:cxn ang="0">
                <a:pos x="618" y="180"/>
              </a:cxn>
              <a:cxn ang="0">
                <a:pos x="636" y="762"/>
              </a:cxn>
              <a:cxn ang="0">
                <a:pos x="588" y="870"/>
              </a:cxn>
              <a:cxn ang="0">
                <a:pos x="510" y="852"/>
              </a:cxn>
              <a:cxn ang="0">
                <a:pos x="276" y="1098"/>
              </a:cxn>
              <a:cxn ang="0">
                <a:pos x="174" y="1272"/>
              </a:cxn>
              <a:cxn ang="0">
                <a:pos x="0" y="1620"/>
              </a:cxn>
            </a:cxnLst>
            <a:rect l="0" t="0" r="r" b="b"/>
            <a:pathLst>
              <a:path w="648" h="1620">
                <a:moveTo>
                  <a:pt x="648" y="0"/>
                </a:moveTo>
                <a:lnTo>
                  <a:pt x="630" y="96"/>
                </a:lnTo>
                <a:lnTo>
                  <a:pt x="618" y="180"/>
                </a:lnTo>
                <a:lnTo>
                  <a:pt x="636" y="762"/>
                </a:lnTo>
                <a:lnTo>
                  <a:pt x="588" y="870"/>
                </a:lnTo>
                <a:lnTo>
                  <a:pt x="510" y="852"/>
                </a:lnTo>
                <a:lnTo>
                  <a:pt x="276" y="1098"/>
                </a:lnTo>
                <a:lnTo>
                  <a:pt x="174" y="1272"/>
                </a:lnTo>
                <a:lnTo>
                  <a:pt x="0" y="1620"/>
                </a:lnTo>
              </a:path>
            </a:pathLst>
          </a:custGeom>
          <a:noFill/>
          <a:ln w="28575" cap="flat">
            <a:solidFill>
              <a:srgbClr val="FF0000"/>
            </a:solidFill>
            <a:prstDash val="dash"/>
            <a:round/>
            <a:headEnd type="none" w="med" len="med"/>
            <a:tailEnd type="none" w="med" len="med"/>
          </a:ln>
          <a:effectLst/>
        </p:spPr>
        <p:txBody>
          <a:bodyPr/>
          <a:lstStyle/>
          <a:p>
            <a:endParaRPr lang="ja-JP" altLang="en-US"/>
          </a:p>
        </p:txBody>
      </p:sp>
      <p:sp>
        <p:nvSpPr>
          <p:cNvPr id="14379" name="Freeform 43"/>
          <p:cNvSpPr>
            <a:spLocks/>
          </p:cNvSpPr>
          <p:nvPr/>
        </p:nvSpPr>
        <p:spPr bwMode="auto">
          <a:xfrm>
            <a:off x="3152775" y="4343400"/>
            <a:ext cx="476250" cy="238125"/>
          </a:xfrm>
          <a:custGeom>
            <a:avLst/>
            <a:gdLst/>
            <a:ahLst/>
            <a:cxnLst>
              <a:cxn ang="0">
                <a:pos x="300" y="60"/>
              </a:cxn>
              <a:cxn ang="0">
                <a:pos x="192" y="0"/>
              </a:cxn>
              <a:cxn ang="0">
                <a:pos x="120" y="78"/>
              </a:cxn>
              <a:cxn ang="0">
                <a:pos x="60" y="90"/>
              </a:cxn>
              <a:cxn ang="0">
                <a:pos x="0" y="150"/>
              </a:cxn>
            </a:cxnLst>
            <a:rect l="0" t="0" r="r" b="b"/>
            <a:pathLst>
              <a:path w="300" h="150">
                <a:moveTo>
                  <a:pt x="300" y="60"/>
                </a:moveTo>
                <a:lnTo>
                  <a:pt x="192" y="0"/>
                </a:lnTo>
                <a:lnTo>
                  <a:pt x="120" y="78"/>
                </a:lnTo>
                <a:lnTo>
                  <a:pt x="60" y="90"/>
                </a:lnTo>
                <a:lnTo>
                  <a:pt x="0" y="150"/>
                </a:lnTo>
              </a:path>
            </a:pathLst>
          </a:custGeom>
          <a:noFill/>
          <a:ln w="28575" cap="flat">
            <a:solidFill>
              <a:srgbClr val="FF0000"/>
            </a:solidFill>
            <a:prstDash val="dash"/>
            <a:round/>
            <a:headEnd type="none" w="med" len="med"/>
            <a:tailEnd type="none" w="med" len="med"/>
          </a:ln>
          <a:effectLst/>
        </p:spPr>
        <p:txBody>
          <a:bodyPr/>
          <a:lstStyle/>
          <a:p>
            <a:endParaRPr lang="ja-JP" altLang="en-US"/>
          </a:p>
        </p:txBody>
      </p:sp>
      <p:pic>
        <p:nvPicPr>
          <p:cNvPr id="14380" name="Picture 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25" y="6448425"/>
            <a:ext cx="342900" cy="342900"/>
          </a:xfrm>
          <a:prstGeom prst="rect">
            <a:avLst/>
          </a:prstGeom>
          <a:noFill/>
          <a:ln w="9525">
            <a:noFill/>
            <a:miter lim="800000"/>
            <a:headEnd/>
            <a:tailEnd/>
          </a:ln>
          <a:effectLst/>
        </p:spPr>
      </p:pic>
      <p:sp>
        <p:nvSpPr>
          <p:cNvPr id="33" name="円/楕円 32"/>
          <p:cNvSpPr/>
          <p:nvPr/>
        </p:nvSpPr>
        <p:spPr>
          <a:xfrm rot="2830455">
            <a:off x="4247961" y="2982197"/>
            <a:ext cx="313347" cy="274195"/>
          </a:xfrm>
          <a:prstGeom prst="ellipse">
            <a:avLst/>
          </a:prstGeom>
          <a:solidFill>
            <a:srgbClr val="FF0000">
              <a:alpha val="3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43" name="Text Box 6">
            <a:extLst>
              <a:ext uri="{FF2B5EF4-FFF2-40B4-BE49-F238E27FC236}">
                <a16:creationId xmlns:a16="http://schemas.microsoft.com/office/drawing/2014/main" id="{4A90C490-34D9-443A-9E88-16D9BC41E205}"/>
              </a:ext>
            </a:extLst>
          </p:cNvPr>
          <p:cNvSpPr txBox="1">
            <a:spLocks noChangeArrowheads="1"/>
          </p:cNvSpPr>
          <p:nvPr/>
        </p:nvSpPr>
        <p:spPr bwMode="auto">
          <a:xfrm>
            <a:off x="4719756" y="3378801"/>
            <a:ext cx="805793" cy="206477"/>
          </a:xfrm>
          <a:prstGeom prst="rect">
            <a:avLst/>
          </a:prstGeom>
          <a:solidFill>
            <a:schemeClr val="bg1"/>
          </a:solidFill>
          <a:ln w="9525">
            <a:noFill/>
            <a:miter lim="800000"/>
            <a:headEnd/>
            <a:tailEnd/>
          </a:ln>
        </p:spPr>
        <p:txBody>
          <a:bodyPr wrap="none" lIns="18000" tIns="10800" rIns="18000" bIns="10800">
            <a:spAutoFit/>
          </a:bodyPr>
          <a:lstStyle/>
          <a:p>
            <a:r>
              <a:rPr lang="ja-JP" altLang="en-US" sz="1200" b="1" dirty="0">
                <a:solidFill>
                  <a:srgbClr val="3333FF"/>
                </a:solidFill>
              </a:rPr>
              <a:t>桜江中学校</a:t>
            </a:r>
          </a:p>
        </p:txBody>
      </p:sp>
      <p:sp>
        <p:nvSpPr>
          <p:cNvPr id="47" name="正方形/長方形 15">
            <a:extLst>
              <a:ext uri="{FF2B5EF4-FFF2-40B4-BE49-F238E27FC236}">
                <a16:creationId xmlns:a16="http://schemas.microsoft.com/office/drawing/2014/main" id="{FAE6A075-7F8F-4003-8447-C75C53B8A87F}"/>
              </a:ext>
            </a:extLst>
          </p:cNvPr>
          <p:cNvSpPr/>
          <p:nvPr/>
        </p:nvSpPr>
        <p:spPr bwMode="auto">
          <a:xfrm>
            <a:off x="5661025" y="2115056"/>
            <a:ext cx="3019424" cy="1992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anchor="ctr">
            <a:spAutoFit/>
          </a:bodyPr>
          <a:lstStyle/>
          <a:p>
            <a:pPr marL="107950" indent="-107950"/>
            <a:r>
              <a:rPr lang="en-US" altLang="ja-JP" sz="1000" dirty="0">
                <a:solidFill>
                  <a:schemeClr val="tx1"/>
                </a:solidFill>
                <a:latin typeface="Arial" charset="0"/>
              </a:rPr>
              <a:t>7.</a:t>
            </a:r>
            <a:r>
              <a:rPr lang="ja-JP" altLang="en-US" sz="1000" dirty="0">
                <a:solidFill>
                  <a:schemeClr val="tx1"/>
                </a:solidFill>
                <a:latin typeface="Arial" charset="0"/>
              </a:rPr>
              <a:t>植木の葉が広がり、死角となる。本数も多いため、通行者が見えない。</a:t>
            </a:r>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endParaRPr lang="ja-JP" altLang="en-US" sz="1000" dirty="0">
              <a:solidFill>
                <a:schemeClr val="tx1"/>
              </a:solidFill>
              <a:latin typeface="Arial" charset="0"/>
            </a:endParaRPr>
          </a:p>
          <a:p>
            <a:pPr marL="107950" indent="-107950"/>
            <a:r>
              <a:rPr lang="en-US" altLang="ja-JP" sz="1000" dirty="0">
                <a:solidFill>
                  <a:schemeClr val="tx1"/>
                </a:solidFill>
                <a:latin typeface="Arial" charset="0"/>
              </a:rPr>
              <a:t>【</a:t>
            </a:r>
            <a:r>
              <a:rPr lang="ja-JP" altLang="en-US" sz="1000" dirty="0">
                <a:solidFill>
                  <a:schemeClr val="tx1"/>
                </a:solidFill>
                <a:latin typeface="Arial" charset="0"/>
              </a:rPr>
              <a:t>対策メニュー</a:t>
            </a:r>
            <a:r>
              <a:rPr lang="en-US" altLang="ja-JP" sz="1000" dirty="0">
                <a:solidFill>
                  <a:schemeClr val="tx1"/>
                </a:solidFill>
                <a:latin typeface="Arial" charset="0"/>
              </a:rPr>
              <a:t>】</a:t>
            </a:r>
            <a:endParaRPr lang="ja-JP" altLang="en-US" sz="1000" dirty="0">
              <a:solidFill>
                <a:schemeClr val="tx1"/>
              </a:solidFill>
              <a:latin typeface="Arial" charset="0"/>
            </a:endParaRPr>
          </a:p>
          <a:p>
            <a:pPr marL="107950" indent="-107950"/>
            <a:r>
              <a:rPr lang="ja-JP" altLang="en-US" sz="1000" dirty="0">
                <a:solidFill>
                  <a:schemeClr val="tx1"/>
                </a:solidFill>
                <a:latin typeface="Arial" charset="0"/>
              </a:rPr>
              <a:t>　枝木の伐採</a:t>
            </a:r>
          </a:p>
        </p:txBody>
      </p:sp>
      <p:sp>
        <p:nvSpPr>
          <p:cNvPr id="49" name="Line 88">
            <a:extLst>
              <a:ext uri="{FF2B5EF4-FFF2-40B4-BE49-F238E27FC236}">
                <a16:creationId xmlns:a16="http://schemas.microsoft.com/office/drawing/2014/main" id="{01CBF6F4-F499-4ABF-A14D-26071E8E4B97}"/>
              </a:ext>
            </a:extLst>
          </p:cNvPr>
          <p:cNvSpPr>
            <a:spLocks noChangeShapeType="1"/>
          </p:cNvSpPr>
          <p:nvPr/>
        </p:nvSpPr>
        <p:spPr bwMode="auto">
          <a:xfrm flipH="1">
            <a:off x="4518188" y="2920035"/>
            <a:ext cx="1095211" cy="206478"/>
          </a:xfrm>
          <a:prstGeom prst="line">
            <a:avLst/>
          </a:prstGeom>
          <a:noFill/>
          <a:ln w="25400">
            <a:solidFill>
              <a:schemeClr val="accent1"/>
            </a:solidFill>
            <a:round/>
            <a:headEnd/>
            <a:tailEnd type="arrow" w="lg" len="med"/>
          </a:ln>
        </p:spPr>
        <p:txBody>
          <a:bodyPr/>
          <a:lstStyle/>
          <a:p>
            <a:endParaRPr lang="ja-JP" altLang="en-US" dirty="0"/>
          </a:p>
        </p:txBody>
      </p:sp>
      <p:sp>
        <p:nvSpPr>
          <p:cNvPr id="35" name="Text Box 70">
            <a:extLst>
              <a:ext uri="{FF2B5EF4-FFF2-40B4-BE49-F238E27FC236}">
                <a16:creationId xmlns:a16="http://schemas.microsoft.com/office/drawing/2014/main" id="{E694E541-418F-4AD3-BB0C-0DA7DB0E954A}"/>
              </a:ext>
            </a:extLst>
          </p:cNvPr>
          <p:cNvSpPr txBox="1">
            <a:spLocks noChangeArrowheads="1"/>
          </p:cNvSpPr>
          <p:nvPr/>
        </p:nvSpPr>
        <p:spPr bwMode="auto">
          <a:xfrm>
            <a:off x="1121447" y="14496"/>
            <a:ext cx="1283576" cy="230832"/>
          </a:xfrm>
          <a:prstGeom prst="rect">
            <a:avLst/>
          </a:prstGeom>
          <a:noFill/>
          <a:ln w="9525">
            <a:noFill/>
            <a:miter lim="800000"/>
            <a:headEnd/>
            <a:tailEnd/>
          </a:ln>
        </p:spPr>
        <p:txBody>
          <a:bodyPr wrap="square">
            <a:spAutoFit/>
          </a:bodyPr>
          <a:lstStyle/>
          <a:p>
            <a:pPr>
              <a:spcBef>
                <a:spcPct val="50000"/>
              </a:spcBef>
            </a:pPr>
            <a:r>
              <a:rPr lang="ja-JP" altLang="en-US" sz="900" dirty="0"/>
              <a:t>ご　う　つ　し　り　つ</a:t>
            </a:r>
          </a:p>
        </p:txBody>
      </p:sp>
      <p:pic>
        <p:nvPicPr>
          <p:cNvPr id="31" name="図 30">
            <a:extLst>
              <a:ext uri="{FF2B5EF4-FFF2-40B4-BE49-F238E27FC236}">
                <a16:creationId xmlns:a16="http://schemas.microsoft.com/office/drawing/2014/main" id="{9D54A255-F63E-41B3-87A3-B0B8A0869D86}"/>
              </a:ext>
            </a:extLst>
          </p:cNvPr>
          <p:cNvPicPr/>
          <p:nvPr/>
        </p:nvPicPr>
        <p:blipFill>
          <a:blip r:embed="rId4" cstate="email">
            <a:extLst>
              <a:ext uri="{28A0092B-C50C-407E-A947-70E740481C1C}">
                <a14:useLocalDpi xmlns:a14="http://schemas.microsoft.com/office/drawing/2010/main"/>
              </a:ext>
            </a:extLst>
          </a:blip>
          <a:stretch>
            <a:fillRect/>
          </a:stretch>
        </p:blipFill>
        <p:spPr>
          <a:xfrm>
            <a:off x="5787806" y="2560875"/>
            <a:ext cx="1364932" cy="986790"/>
          </a:xfrm>
          <a:prstGeom prst="rect">
            <a:avLst/>
          </a:prstGeom>
        </p:spPr>
      </p:pic>
      <p:pic>
        <p:nvPicPr>
          <p:cNvPr id="2" name="図 1">
            <a:extLst>
              <a:ext uri="{FF2B5EF4-FFF2-40B4-BE49-F238E27FC236}">
                <a16:creationId xmlns:a16="http://schemas.microsoft.com/office/drawing/2014/main" id="{2E0DA5DC-0B8C-4025-8BBC-2CBD054F80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88200" y="2593585"/>
            <a:ext cx="1293215" cy="970277"/>
          </a:xfrm>
          <a:prstGeom prst="rect">
            <a:avLst/>
          </a:prstGeom>
        </p:spPr>
      </p:pic>
      <p:sp>
        <p:nvSpPr>
          <p:cNvPr id="34" name="円/楕円 32">
            <a:extLst>
              <a:ext uri="{FF2B5EF4-FFF2-40B4-BE49-F238E27FC236}">
                <a16:creationId xmlns:a16="http://schemas.microsoft.com/office/drawing/2014/main" id="{D7B9EC35-2060-4BFA-A1F6-1BBE9D28561B}"/>
              </a:ext>
            </a:extLst>
          </p:cNvPr>
          <p:cNvSpPr/>
          <p:nvPr/>
        </p:nvSpPr>
        <p:spPr>
          <a:xfrm rot="2830455">
            <a:off x="3203154" y="1248661"/>
            <a:ext cx="313347" cy="274195"/>
          </a:xfrm>
          <a:prstGeom prst="ellipse">
            <a:avLst/>
          </a:prstGeom>
          <a:solidFill>
            <a:srgbClr val="FF0000">
              <a:alpha val="3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36" name="円/楕円 32">
            <a:extLst>
              <a:ext uri="{FF2B5EF4-FFF2-40B4-BE49-F238E27FC236}">
                <a16:creationId xmlns:a16="http://schemas.microsoft.com/office/drawing/2014/main" id="{C5A114D4-A9E0-49DF-9574-C8DAA6A2598C}"/>
              </a:ext>
            </a:extLst>
          </p:cNvPr>
          <p:cNvSpPr/>
          <p:nvPr/>
        </p:nvSpPr>
        <p:spPr>
          <a:xfrm rot="2830455">
            <a:off x="3212789" y="2100088"/>
            <a:ext cx="313347" cy="274195"/>
          </a:xfrm>
          <a:prstGeom prst="ellipse">
            <a:avLst/>
          </a:prstGeom>
          <a:solidFill>
            <a:srgbClr val="FF0000">
              <a:alpha val="3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37" name="Line 88">
            <a:extLst>
              <a:ext uri="{FF2B5EF4-FFF2-40B4-BE49-F238E27FC236}">
                <a16:creationId xmlns:a16="http://schemas.microsoft.com/office/drawing/2014/main" id="{F3DAE7C6-0F75-4881-82DC-11214CE0E420}"/>
              </a:ext>
            </a:extLst>
          </p:cNvPr>
          <p:cNvSpPr>
            <a:spLocks noChangeShapeType="1"/>
          </p:cNvSpPr>
          <p:nvPr/>
        </p:nvSpPr>
        <p:spPr bwMode="auto">
          <a:xfrm flipH="1">
            <a:off x="2562224" y="1416380"/>
            <a:ext cx="673100" cy="612701"/>
          </a:xfrm>
          <a:prstGeom prst="line">
            <a:avLst/>
          </a:prstGeom>
          <a:noFill/>
          <a:ln w="25400">
            <a:solidFill>
              <a:schemeClr val="accent1"/>
            </a:solidFill>
            <a:round/>
            <a:headEnd/>
            <a:tailEnd type="arrow" w="lg" len="med"/>
          </a:ln>
        </p:spPr>
        <p:txBody>
          <a:bodyPr/>
          <a:lstStyle/>
          <a:p>
            <a:endParaRPr lang="ja-JP" altLang="en-US"/>
          </a:p>
        </p:txBody>
      </p:sp>
      <p:sp>
        <p:nvSpPr>
          <p:cNvPr id="38" name="Line 88">
            <a:extLst>
              <a:ext uri="{FF2B5EF4-FFF2-40B4-BE49-F238E27FC236}">
                <a16:creationId xmlns:a16="http://schemas.microsoft.com/office/drawing/2014/main" id="{CEB2534B-DF95-4BA0-ABE2-A93DEC72A5CC}"/>
              </a:ext>
            </a:extLst>
          </p:cNvPr>
          <p:cNvSpPr>
            <a:spLocks noChangeShapeType="1"/>
          </p:cNvSpPr>
          <p:nvPr/>
        </p:nvSpPr>
        <p:spPr bwMode="auto">
          <a:xfrm flipH="1" flipV="1">
            <a:off x="2562184" y="2257425"/>
            <a:ext cx="673101" cy="2313"/>
          </a:xfrm>
          <a:prstGeom prst="line">
            <a:avLst/>
          </a:prstGeom>
          <a:noFill/>
          <a:ln w="25400">
            <a:solidFill>
              <a:schemeClr val="accent1"/>
            </a:solidFill>
            <a:round/>
            <a:headEnd/>
            <a:tailEnd type="arrow" w="lg" len="med"/>
          </a:ln>
        </p:spPr>
        <p:txBody>
          <a:bodyPr/>
          <a:lstStyle/>
          <a:p>
            <a:endParaRPr lang="ja-JP" altLang="en-US"/>
          </a:p>
        </p:txBody>
      </p:sp>
      <p:sp>
        <p:nvSpPr>
          <p:cNvPr id="39" name="正方形/長方形 15">
            <a:extLst>
              <a:ext uri="{FF2B5EF4-FFF2-40B4-BE49-F238E27FC236}">
                <a16:creationId xmlns:a16="http://schemas.microsoft.com/office/drawing/2014/main" id="{F38C4364-C3C0-4CBA-9657-A3D0BA8760EB}"/>
              </a:ext>
            </a:extLst>
          </p:cNvPr>
          <p:cNvSpPr/>
          <p:nvPr/>
        </p:nvSpPr>
        <p:spPr bwMode="auto">
          <a:xfrm>
            <a:off x="136496" y="764178"/>
            <a:ext cx="2252650" cy="1992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anchor="ctr">
            <a:spAutoFit/>
          </a:bodyPr>
          <a:lstStyle/>
          <a:p>
            <a:pPr marL="107950" indent="-107950"/>
            <a:r>
              <a:rPr lang="en-US" altLang="ja-JP" sz="1000" dirty="0">
                <a:solidFill>
                  <a:schemeClr val="tx1"/>
                </a:solidFill>
                <a:latin typeface="Arial" charset="0"/>
              </a:rPr>
              <a:t>8.</a:t>
            </a:r>
            <a:r>
              <a:rPr lang="ja-JP" altLang="en-US" sz="1000" dirty="0">
                <a:solidFill>
                  <a:schemeClr val="tx1"/>
                </a:solidFill>
                <a:latin typeface="Arial" charset="0"/>
              </a:rPr>
              <a:t>近原橋を渡って左に曲がってすぐのか所に、山からの落石が多い。防護壁は設置してあるが、範囲が短く、無い所に大きい落石がある。</a:t>
            </a:r>
          </a:p>
          <a:p>
            <a:pPr marL="107950" indent="-107950"/>
            <a:r>
              <a:rPr lang="ja-JP" altLang="en-US" sz="1000" dirty="0">
                <a:solidFill>
                  <a:schemeClr val="tx1"/>
                </a:solidFill>
                <a:latin typeface="Arial" charset="0"/>
              </a:rPr>
              <a:t>また、その付近の木が道路上に伸びており、見通しが悪く、車が来ていても気づきにくいことがある。</a:t>
            </a:r>
          </a:p>
          <a:p>
            <a:pPr marL="107950" indent="-107950"/>
            <a:r>
              <a:rPr lang="en-US" altLang="ja-JP" sz="1000" dirty="0">
                <a:solidFill>
                  <a:schemeClr val="tx1"/>
                </a:solidFill>
                <a:latin typeface="Arial" charset="0"/>
              </a:rPr>
              <a:t>【</a:t>
            </a:r>
            <a:r>
              <a:rPr lang="ja-JP" altLang="en-US" sz="1000" dirty="0">
                <a:solidFill>
                  <a:schemeClr val="tx1"/>
                </a:solidFill>
                <a:latin typeface="Arial" charset="0"/>
              </a:rPr>
              <a:t>対策メニュー</a:t>
            </a:r>
            <a:r>
              <a:rPr lang="en-US" altLang="ja-JP" sz="1000" dirty="0">
                <a:solidFill>
                  <a:schemeClr val="tx1"/>
                </a:solidFill>
                <a:latin typeface="Arial" charset="0"/>
              </a:rPr>
              <a:t>】</a:t>
            </a:r>
          </a:p>
          <a:p>
            <a:pPr marL="107950" indent="-107950"/>
            <a:r>
              <a:rPr lang="ja-JP" altLang="en-US" sz="1000" dirty="0">
                <a:solidFill>
                  <a:schemeClr val="tx1"/>
                </a:solidFill>
                <a:latin typeface="Arial" charset="0"/>
              </a:rPr>
              <a:t>　樹木の伐採</a:t>
            </a:r>
          </a:p>
          <a:p>
            <a:pPr marL="107950" indent="-107950"/>
            <a:endParaRPr lang="en-US" altLang="ja-JP" sz="1000" dirty="0">
              <a:solidFill>
                <a:schemeClr val="tx1"/>
              </a:solidFill>
              <a:latin typeface="Arial" charset="0"/>
            </a:endParaRPr>
          </a:p>
          <a:p>
            <a:pPr marL="107950" indent="-107950"/>
            <a:endParaRPr lang="ja-JP" altLang="en-US" sz="1000" dirty="0">
              <a:solidFill>
                <a:schemeClr val="tx1"/>
              </a:solidFill>
              <a:latin typeface="Arial" charset="0"/>
            </a:endParaRPr>
          </a:p>
          <a:p>
            <a:pPr marL="107950" indent="-107950"/>
            <a:endParaRPr lang="ja-JP" altLang="en-US" sz="1000" dirty="0">
              <a:solidFill>
                <a:schemeClr val="tx1"/>
              </a:solidFill>
              <a:latin typeface="Arial" charset="0"/>
            </a:endParaRPr>
          </a:p>
        </p:txBody>
      </p:sp>
      <p:pic>
        <p:nvPicPr>
          <p:cNvPr id="3" name="図 2">
            <a:extLst>
              <a:ext uri="{FF2B5EF4-FFF2-40B4-BE49-F238E27FC236}">
                <a16:creationId xmlns:a16="http://schemas.microsoft.com/office/drawing/2014/main" id="{25C014F9-4C29-481E-A097-5B3C8DF93C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6882" y="2496988"/>
            <a:ext cx="1142916" cy="857832"/>
          </a:xfrm>
          <a:prstGeom prst="rect">
            <a:avLst/>
          </a:prstGeom>
        </p:spPr>
      </p:pic>
      <p:pic>
        <p:nvPicPr>
          <p:cNvPr id="6" name="図 5">
            <a:extLst>
              <a:ext uri="{FF2B5EF4-FFF2-40B4-BE49-F238E27FC236}">
                <a16:creationId xmlns:a16="http://schemas.microsoft.com/office/drawing/2014/main" id="{F0BA6FF9-546C-492B-87C2-AF44A237FB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52563" y="3521348"/>
            <a:ext cx="1140570" cy="854784"/>
          </a:xfrm>
          <a:prstGeom prst="rect">
            <a:avLst/>
          </a:prstGeom>
        </p:spPr>
      </p:pic>
      <p:pic>
        <p:nvPicPr>
          <p:cNvPr id="7" name="図 6">
            <a:extLst>
              <a:ext uri="{FF2B5EF4-FFF2-40B4-BE49-F238E27FC236}">
                <a16:creationId xmlns:a16="http://schemas.microsoft.com/office/drawing/2014/main" id="{D89422A6-E4F3-4F63-A0FA-070B34AF0A0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8729" y="3521348"/>
            <a:ext cx="1109599" cy="8315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3166E7D-5277-489B-823C-3F0F9C1BAA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88328"/>
            <a:ext cx="9122329" cy="5462458"/>
          </a:xfrm>
          <a:prstGeom prst="rect">
            <a:avLst/>
          </a:prstGeom>
        </p:spPr>
      </p:pic>
      <p:sp>
        <p:nvSpPr>
          <p:cNvPr id="3" name="テキスト ボックス 4"/>
          <p:cNvSpPr txBox="1">
            <a:spLocks noChangeArrowheads="1"/>
          </p:cNvSpPr>
          <p:nvPr/>
        </p:nvSpPr>
        <p:spPr bwMode="auto">
          <a:xfrm>
            <a:off x="0" y="88900"/>
            <a:ext cx="9144000" cy="430887"/>
          </a:xfrm>
          <a:prstGeom prst="rect">
            <a:avLst/>
          </a:prstGeom>
          <a:solidFill>
            <a:schemeClr val="bg1"/>
          </a:solidFill>
          <a:ln w="9525">
            <a:noFill/>
            <a:miter lim="800000"/>
            <a:headEnd/>
            <a:tailEnd/>
          </a:ln>
        </p:spPr>
        <p:txBody>
          <a:bodyPr>
            <a:spAutoFit/>
          </a:bodyPr>
          <a:lstStyle/>
          <a:p>
            <a:r>
              <a:rPr lang="ja-JP" altLang="en-US" sz="2200" dirty="0">
                <a:latin typeface="Calibri" pitchFamily="34" charset="0"/>
              </a:rPr>
              <a:t>島根県　江津市立　桜江中学校校区　通学路対策箇所図（２）　　</a:t>
            </a:r>
            <a:r>
              <a:rPr lang="en-US" altLang="ja-JP" sz="1400" dirty="0">
                <a:latin typeface="Calibri" pitchFamily="34" charset="0"/>
              </a:rPr>
              <a:t>R6</a:t>
            </a:r>
            <a:r>
              <a:rPr lang="ja-JP" altLang="en-US" sz="1400" dirty="0">
                <a:latin typeface="Calibri" pitchFamily="34" charset="0"/>
              </a:rPr>
              <a:t>年</a:t>
            </a:r>
            <a:r>
              <a:rPr lang="en-US" altLang="ja-JP" sz="1400" dirty="0">
                <a:latin typeface="Calibri" pitchFamily="34" charset="0"/>
              </a:rPr>
              <a:t>9</a:t>
            </a:r>
            <a:r>
              <a:rPr lang="ja-JP" altLang="en-US" sz="1400" dirty="0">
                <a:latin typeface="Calibri" pitchFamily="34" charset="0"/>
              </a:rPr>
              <a:t>月現在</a:t>
            </a:r>
            <a:endParaRPr lang="ja-JP" altLang="en-US" sz="1200" dirty="0">
              <a:latin typeface="Calibri" pitchFamily="34" charset="0"/>
            </a:endParaRPr>
          </a:p>
        </p:txBody>
      </p:sp>
      <p:grpSp>
        <p:nvGrpSpPr>
          <p:cNvPr id="4" name="Group 82"/>
          <p:cNvGrpSpPr>
            <a:grpSpLocks/>
          </p:cNvGrpSpPr>
          <p:nvPr/>
        </p:nvGrpSpPr>
        <p:grpSpPr bwMode="auto">
          <a:xfrm>
            <a:off x="6833394" y="4967290"/>
            <a:ext cx="2093912" cy="828675"/>
            <a:chOff x="4414" y="3759"/>
            <a:chExt cx="1319" cy="522"/>
          </a:xfrm>
        </p:grpSpPr>
        <p:sp>
          <p:nvSpPr>
            <p:cNvPr id="5" name="正方形/長方形 4"/>
            <p:cNvSpPr/>
            <p:nvPr/>
          </p:nvSpPr>
          <p:spPr>
            <a:xfrm>
              <a:off x="4414" y="3759"/>
              <a:ext cx="1319" cy="522"/>
            </a:xfrm>
            <a:prstGeom prst="rect">
              <a:avLst/>
            </a:prstGeom>
            <a:solidFill>
              <a:sysClr val="window" lastClr="FFFFFF"/>
            </a:solidFill>
            <a:ln w="1905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6" name="円/楕円 5"/>
            <p:cNvSpPr/>
            <p:nvPr/>
          </p:nvSpPr>
          <p:spPr>
            <a:xfrm>
              <a:off x="4601" y="4096"/>
              <a:ext cx="105" cy="97"/>
            </a:xfrm>
            <a:prstGeom prst="ellipse">
              <a:avLst/>
            </a:prstGeom>
            <a:solidFill>
              <a:srgbClr val="FF0000">
                <a:alpha val="3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7" name="テキスト ボックス 69"/>
            <p:cNvSpPr txBox="1">
              <a:spLocks noChangeArrowheads="1"/>
            </p:cNvSpPr>
            <p:nvPr/>
          </p:nvSpPr>
          <p:spPr bwMode="auto">
            <a:xfrm>
              <a:off x="4741" y="4060"/>
              <a:ext cx="644" cy="173"/>
            </a:xfrm>
            <a:prstGeom prst="rect">
              <a:avLst/>
            </a:prstGeom>
            <a:noFill/>
            <a:ln w="9525">
              <a:noFill/>
              <a:miter lim="800000"/>
              <a:headEnd/>
              <a:tailEnd/>
            </a:ln>
          </p:spPr>
          <p:txBody>
            <a:bodyPr wrap="none">
              <a:spAutoFit/>
            </a:bodyPr>
            <a:lstStyle/>
            <a:p>
              <a:pPr fontAlgn="auto">
                <a:spcBef>
                  <a:spcPts val="0"/>
                </a:spcBef>
                <a:spcAft>
                  <a:spcPts val="0"/>
                </a:spcAft>
                <a:defRPr/>
              </a:pPr>
              <a:r>
                <a:rPr kumimoji="0" lang="ja-JP" altLang="en-US" sz="1200" kern="0" dirty="0">
                  <a:solidFill>
                    <a:sysClr val="windowText" lastClr="000000"/>
                  </a:solidFill>
                  <a:latin typeface="+mn-lt"/>
                  <a:ea typeface="+mn-ea"/>
                </a:rPr>
                <a:t>：要対策箇所</a:t>
              </a:r>
            </a:p>
          </p:txBody>
        </p:sp>
        <p:sp>
          <p:nvSpPr>
            <p:cNvPr id="8" name="フリーフォーム 7"/>
            <p:cNvSpPr/>
            <p:nvPr/>
          </p:nvSpPr>
          <p:spPr>
            <a:xfrm>
              <a:off x="4512" y="3920"/>
              <a:ext cx="234" cy="0"/>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noFill/>
            <a:ln w="50800" cap="flat" cmpd="sng" algn="ctr">
              <a:solidFill>
                <a:srgbClr val="FF0000">
                  <a:alpha val="60000"/>
                </a:srgbClr>
              </a:solidFill>
              <a:prstDash val="sysDash"/>
            </a:ln>
            <a:effectLst/>
          </p:spPr>
          <p:txBody>
            <a:bodyPr anchor="ctr"/>
            <a:lstStyle/>
            <a:p>
              <a:pPr algn="ctr" fontAlgn="auto">
                <a:spcBef>
                  <a:spcPts val="0"/>
                </a:spcBef>
                <a:spcAft>
                  <a:spcPts val="0"/>
                </a:spcAft>
                <a:defRPr/>
              </a:pPr>
              <a:endParaRPr kumimoji="0" lang="ja-JP" altLang="en-US" kern="0">
                <a:solidFill>
                  <a:sysClr val="windowText" lastClr="000000"/>
                </a:solidFill>
                <a:latin typeface="Arial"/>
                <a:ea typeface="ＭＳ Ｐゴシック"/>
              </a:endParaRPr>
            </a:p>
          </p:txBody>
        </p:sp>
        <p:sp>
          <p:nvSpPr>
            <p:cNvPr id="9" name="テキスト ボックス 72"/>
            <p:cNvSpPr txBox="1">
              <a:spLocks noChangeArrowheads="1"/>
            </p:cNvSpPr>
            <p:nvPr/>
          </p:nvSpPr>
          <p:spPr bwMode="auto">
            <a:xfrm>
              <a:off x="4735" y="3836"/>
              <a:ext cx="932" cy="173"/>
            </a:xfrm>
            <a:prstGeom prst="rect">
              <a:avLst/>
            </a:prstGeom>
            <a:noFill/>
            <a:ln w="9525">
              <a:noFill/>
              <a:miter lim="800000"/>
              <a:headEnd/>
              <a:tailEnd/>
            </a:ln>
          </p:spPr>
          <p:txBody>
            <a:bodyPr wrap="none">
              <a:spAutoFit/>
            </a:bodyPr>
            <a:lstStyle/>
            <a:p>
              <a:pPr fontAlgn="auto">
                <a:spcBef>
                  <a:spcPts val="0"/>
                </a:spcBef>
                <a:spcAft>
                  <a:spcPts val="0"/>
                </a:spcAft>
                <a:defRPr/>
              </a:pPr>
              <a:r>
                <a:rPr kumimoji="0" lang="ja-JP" altLang="en-US" sz="1200" kern="0" dirty="0">
                  <a:solidFill>
                    <a:sysClr val="windowText" lastClr="000000"/>
                  </a:solidFill>
                  <a:latin typeface="+mn-lt"/>
                  <a:ea typeface="+mn-ea"/>
                </a:rPr>
                <a:t>：通学路（学校指定）</a:t>
              </a:r>
            </a:p>
          </p:txBody>
        </p:sp>
      </p:grpSp>
      <p:sp>
        <p:nvSpPr>
          <p:cNvPr id="12" name="Text Box 71"/>
          <p:cNvSpPr txBox="1">
            <a:spLocks noChangeArrowheads="1"/>
          </p:cNvSpPr>
          <p:nvPr/>
        </p:nvSpPr>
        <p:spPr bwMode="auto">
          <a:xfrm>
            <a:off x="2438400" y="15061"/>
            <a:ext cx="889000" cy="228600"/>
          </a:xfrm>
          <a:prstGeom prst="rect">
            <a:avLst/>
          </a:prstGeom>
          <a:noFill/>
          <a:ln w="9525">
            <a:noFill/>
            <a:miter lim="800000"/>
            <a:headEnd/>
            <a:tailEnd/>
          </a:ln>
        </p:spPr>
        <p:txBody>
          <a:bodyPr>
            <a:spAutoFit/>
          </a:bodyPr>
          <a:lstStyle/>
          <a:p>
            <a:pPr>
              <a:spcBef>
                <a:spcPct val="50000"/>
              </a:spcBef>
            </a:pPr>
            <a:r>
              <a:rPr lang="ja-JP" altLang="en-US" sz="900" dirty="0"/>
              <a:t>さ　く　ら　え</a:t>
            </a:r>
          </a:p>
        </p:txBody>
      </p:sp>
      <p:sp>
        <p:nvSpPr>
          <p:cNvPr id="19" name="正方形/長方形 15"/>
          <p:cNvSpPr/>
          <p:nvPr/>
        </p:nvSpPr>
        <p:spPr bwMode="auto">
          <a:xfrm>
            <a:off x="426244" y="1035266"/>
            <a:ext cx="2832100" cy="1376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anchor="ctr">
            <a:spAutoFit/>
          </a:bodyPr>
          <a:lstStyle/>
          <a:p>
            <a:pPr marL="107950" indent="-107950"/>
            <a:r>
              <a:rPr lang="en-US" altLang="ja-JP" sz="1000" dirty="0">
                <a:solidFill>
                  <a:schemeClr val="tx1"/>
                </a:solidFill>
                <a:latin typeface="Arial" charset="0"/>
              </a:rPr>
              <a:t>9.</a:t>
            </a:r>
            <a:r>
              <a:rPr lang="ja-JP" altLang="en-US" sz="1000" dirty="0">
                <a:solidFill>
                  <a:schemeClr val="tx1"/>
                </a:solidFill>
                <a:latin typeface="Arial" charset="0"/>
              </a:rPr>
              <a:t>コミュニティーセンター前の変則三叉路でバス乗降場所（特に下校時）に、バスから降りた際に対向車の死角から生徒が道路を渡るため危険である。</a:t>
            </a:r>
          </a:p>
          <a:p>
            <a:pPr marL="107950" indent="-107950"/>
            <a:r>
              <a:rPr lang="ja-JP" altLang="en-US" sz="1000" dirty="0">
                <a:solidFill>
                  <a:schemeClr val="tx1"/>
                </a:solidFill>
                <a:latin typeface="Arial" charset="0"/>
              </a:rPr>
              <a:t>一時停止がなく、横断歩道も消えている。</a:t>
            </a:r>
            <a:endParaRPr lang="en-US" altLang="ja-JP" sz="1000" dirty="0">
              <a:solidFill>
                <a:schemeClr val="tx1"/>
              </a:solidFill>
              <a:latin typeface="Arial" charset="0"/>
            </a:endParaRPr>
          </a:p>
          <a:p>
            <a:pPr marL="107950" indent="-107950"/>
            <a:endParaRPr lang="en-US" altLang="ja-JP" sz="1000" dirty="0">
              <a:solidFill>
                <a:schemeClr val="tx1"/>
              </a:solidFill>
              <a:latin typeface="Arial" charset="0"/>
            </a:endParaRPr>
          </a:p>
          <a:p>
            <a:pPr marL="107950" indent="-107950"/>
            <a:r>
              <a:rPr lang="en-US" altLang="ja-JP" sz="1000" dirty="0">
                <a:solidFill>
                  <a:schemeClr val="tx1"/>
                </a:solidFill>
                <a:latin typeface="Arial" charset="0"/>
              </a:rPr>
              <a:t>【</a:t>
            </a:r>
            <a:r>
              <a:rPr lang="ja-JP" altLang="en-US" sz="1000" dirty="0">
                <a:solidFill>
                  <a:schemeClr val="tx1"/>
                </a:solidFill>
                <a:latin typeface="Arial" charset="0"/>
              </a:rPr>
              <a:t>対策メニュー</a:t>
            </a:r>
            <a:r>
              <a:rPr lang="en-US" altLang="ja-JP" sz="1000" dirty="0">
                <a:solidFill>
                  <a:schemeClr val="tx1"/>
                </a:solidFill>
                <a:latin typeface="Arial" charset="0"/>
              </a:rPr>
              <a:t>】</a:t>
            </a:r>
          </a:p>
          <a:p>
            <a:pPr marL="107950" indent="-107950"/>
            <a:r>
              <a:rPr lang="ja-JP" altLang="en-US" sz="1000" dirty="0">
                <a:solidFill>
                  <a:schemeClr val="tx1"/>
                </a:solidFill>
                <a:latin typeface="Arial" charset="0"/>
              </a:rPr>
              <a:t>地元との協議で線を消すことになっている</a:t>
            </a:r>
          </a:p>
        </p:txBody>
      </p:sp>
      <p:sp>
        <p:nvSpPr>
          <p:cNvPr id="21" name="Line 88"/>
          <p:cNvSpPr>
            <a:spLocks noChangeShapeType="1"/>
          </p:cNvSpPr>
          <p:nvPr/>
        </p:nvSpPr>
        <p:spPr bwMode="auto">
          <a:xfrm>
            <a:off x="3327400" y="2605212"/>
            <a:ext cx="750189" cy="1816084"/>
          </a:xfrm>
          <a:prstGeom prst="line">
            <a:avLst/>
          </a:prstGeom>
          <a:noFill/>
          <a:ln w="25400">
            <a:solidFill>
              <a:schemeClr val="accent1"/>
            </a:solidFill>
            <a:round/>
            <a:headEnd/>
            <a:tailEnd type="arrow" w="lg" len="med"/>
          </a:ln>
        </p:spPr>
        <p:txBody>
          <a:bodyPr/>
          <a:lstStyle/>
          <a:p>
            <a:endParaRPr lang="ja-JP" altLang="en-US"/>
          </a:p>
        </p:txBody>
      </p:sp>
      <p:pic>
        <p:nvPicPr>
          <p:cNvPr id="36" name="Picture 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244" y="5453065"/>
            <a:ext cx="342900" cy="342900"/>
          </a:xfrm>
          <a:prstGeom prst="rect">
            <a:avLst/>
          </a:prstGeom>
          <a:noFill/>
          <a:ln w="9525">
            <a:noFill/>
            <a:miter lim="800000"/>
            <a:headEnd/>
            <a:tailEnd/>
          </a:ln>
          <a:effectLst/>
        </p:spPr>
      </p:pic>
      <p:pic>
        <p:nvPicPr>
          <p:cNvPr id="10" name="図 9">
            <a:extLst>
              <a:ext uri="{FF2B5EF4-FFF2-40B4-BE49-F238E27FC236}">
                <a16:creationId xmlns:a16="http://schemas.microsoft.com/office/drawing/2014/main" id="{E2F5F796-2358-4899-8772-3CB3E860ED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7590" y="4421296"/>
            <a:ext cx="195089" cy="213378"/>
          </a:xfrm>
          <a:prstGeom prst="rect">
            <a:avLst/>
          </a:prstGeom>
        </p:spPr>
      </p:pic>
      <p:sp>
        <p:nvSpPr>
          <p:cNvPr id="34" name="Text Box 70">
            <a:extLst>
              <a:ext uri="{FF2B5EF4-FFF2-40B4-BE49-F238E27FC236}">
                <a16:creationId xmlns:a16="http://schemas.microsoft.com/office/drawing/2014/main" id="{EF0EAE6C-7AB6-4EA9-8308-3EFBED3E6287}"/>
              </a:ext>
            </a:extLst>
          </p:cNvPr>
          <p:cNvSpPr txBox="1">
            <a:spLocks noChangeArrowheads="1"/>
          </p:cNvSpPr>
          <p:nvPr/>
        </p:nvSpPr>
        <p:spPr bwMode="auto">
          <a:xfrm>
            <a:off x="1121447" y="14496"/>
            <a:ext cx="1283576" cy="230832"/>
          </a:xfrm>
          <a:prstGeom prst="rect">
            <a:avLst/>
          </a:prstGeom>
          <a:noFill/>
          <a:ln w="9525">
            <a:noFill/>
            <a:miter lim="800000"/>
            <a:headEnd/>
            <a:tailEnd/>
          </a:ln>
        </p:spPr>
        <p:txBody>
          <a:bodyPr wrap="square">
            <a:spAutoFit/>
          </a:bodyPr>
          <a:lstStyle/>
          <a:p>
            <a:pPr>
              <a:spcBef>
                <a:spcPct val="50000"/>
              </a:spcBef>
            </a:pPr>
            <a:r>
              <a:rPr lang="ja-JP" altLang="en-US" sz="900" dirty="0"/>
              <a:t>ご　う　つ　し　り　つ</a:t>
            </a:r>
          </a:p>
        </p:txBody>
      </p:sp>
      <p:pic>
        <p:nvPicPr>
          <p:cNvPr id="20" name="図 19">
            <a:extLst>
              <a:ext uri="{FF2B5EF4-FFF2-40B4-BE49-F238E27FC236}">
                <a16:creationId xmlns:a16="http://schemas.microsoft.com/office/drawing/2014/main" id="{D71B4881-A95F-47DB-85E0-E14B18A62D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694" y="2690885"/>
            <a:ext cx="1239162" cy="928672"/>
          </a:xfrm>
          <a:prstGeom prst="rect">
            <a:avLst/>
          </a:prstGeom>
        </p:spPr>
      </p:pic>
      <p:pic>
        <p:nvPicPr>
          <p:cNvPr id="23" name="図 22">
            <a:extLst>
              <a:ext uri="{FF2B5EF4-FFF2-40B4-BE49-F238E27FC236}">
                <a16:creationId xmlns:a16="http://schemas.microsoft.com/office/drawing/2014/main" id="{F3516EC4-B41C-464D-8370-5AA7A1DD5E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06600" y="2690885"/>
            <a:ext cx="1239162" cy="928672"/>
          </a:xfrm>
          <a:prstGeom prst="rect">
            <a:avLst/>
          </a:prstGeom>
        </p:spPr>
      </p:pic>
      <p:pic>
        <p:nvPicPr>
          <p:cNvPr id="26" name="図 25">
            <a:extLst>
              <a:ext uri="{FF2B5EF4-FFF2-40B4-BE49-F238E27FC236}">
                <a16:creationId xmlns:a16="http://schemas.microsoft.com/office/drawing/2014/main" id="{E7D204AF-D6DE-4E3C-ADF8-C4448D91EA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9744" y="3675861"/>
            <a:ext cx="1237112" cy="928672"/>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0800">
          <a:solidFill>
            <a:schemeClr val="bg1">
              <a:lumMod val="50000"/>
            </a:schemeClr>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257</Words>
  <Application>Microsoft Office PowerPoint</Application>
  <PresentationFormat>画面に合わせる (4:3)</PresentationFormat>
  <Paragraphs>37</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Arial</vt:lpstr>
      <vt:lpstr>Calibri</vt:lpstr>
      <vt:lpstr>Office テーマ</vt:lpstr>
      <vt:lpstr>PowerPoint プレゼンテーション</vt:lpstr>
      <vt:lpstr>PowerPoint プレゼンテーション</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行政情報化推進課</dc:creator>
  <cp:lastModifiedBy>学校04</cp:lastModifiedBy>
  <cp:revision>125</cp:revision>
  <cp:lastPrinted>2024-10-07T01:55:19Z</cp:lastPrinted>
  <dcterms:created xsi:type="dcterms:W3CDTF">2012-08-15T02:47:07Z</dcterms:created>
  <dcterms:modified xsi:type="dcterms:W3CDTF">2025-01-15T02:07:02Z</dcterms:modified>
</cp:coreProperties>
</file>