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5147" autoAdjust="0"/>
  </p:normalViewPr>
  <p:slideViewPr>
    <p:cSldViewPr snapToGrid="0">
      <p:cViewPr varScale="1">
        <p:scale>
          <a:sx n="68" d="100"/>
          <a:sy n="68" d="100"/>
        </p:scale>
        <p:origin x="17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2012-2926-4BA1-9909-80E85DD47448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9F71-8C60-4FF4-B334-4A84B49DA4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68C7-7E2A-4E26-9585-13E64EAD69B5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FD9B-4059-4D43-85DF-BC01EC619F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FE62-C80C-4507-9BCA-80F9488E5F29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0177-F57D-4125-B7C3-61487D4074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DDA2-346B-4F1E-BAC8-CB3834DF7E34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5E45-B7A4-4F9A-BECD-F06DF33E94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0872-8B91-4D07-B84E-8F6BF347F7EE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AEB1-56EC-4A4C-A23F-C6900FB069E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598C-6E7C-4A33-8BB6-CFFFB427DBB6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CDF2-FDA6-469A-A615-C720AF5971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737-A274-4907-9732-76FA923CFC82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1420-268F-4137-8DAA-3C1A58F54E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D10-2AD0-439C-BE71-FD1BD1D451BD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92C26-B5A0-485D-A056-5782ED809A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B255-AC61-49BE-9092-E98663EABC71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B549-92D0-4258-91E5-FB3B3A4AE6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63E1-8CF9-48CF-BE2B-D53C30D1D3FD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F974-0499-470B-9780-870FC12B66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F42C-69C9-4CA2-87FA-755898DA9738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6930-9ADA-41AE-B3D5-69D5DD899F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8FC5DD-2A3A-4866-BAC8-DFCFFAECC1D0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F19AFFF-98EF-4FF5-9317-FD0A76D2EE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青陵中学校校区　通学路対策箇所図（１）　　</a:t>
            </a:r>
            <a:r>
              <a:rPr lang="en-US" altLang="ja-JP" sz="1400" dirty="0">
                <a:latin typeface="Calibri" pitchFamily="34" charset="0"/>
              </a:rPr>
              <a:t> R5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6940358" y="5921221"/>
            <a:ext cx="2093912" cy="828675"/>
            <a:chOff x="4414" y="3759"/>
            <a:chExt cx="1319" cy="522"/>
          </a:xfrm>
        </p:grpSpPr>
        <p:sp>
          <p:nvSpPr>
            <p:cNvPr id="5" name="正方形/長方形 4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2369344" y="2232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せいりょう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031037" y="3399222"/>
            <a:ext cx="7969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津宮小学校</a:t>
            </a:r>
          </a:p>
        </p:txBody>
      </p:sp>
      <p:pic>
        <p:nvPicPr>
          <p:cNvPr id="14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37"/>
          <p:cNvSpPr>
            <a:spLocks/>
          </p:cNvSpPr>
          <p:nvPr/>
        </p:nvSpPr>
        <p:spPr bwMode="auto">
          <a:xfrm>
            <a:off x="7429500" y="4311650"/>
            <a:ext cx="755650" cy="1282700"/>
          </a:xfrm>
          <a:custGeom>
            <a:avLst/>
            <a:gdLst>
              <a:gd name="T0" fmla="*/ 0 w 476"/>
              <a:gd name="T1" fmla="*/ 0 h 808"/>
              <a:gd name="T2" fmla="*/ 80 w 476"/>
              <a:gd name="T3" fmla="*/ 104 h 808"/>
              <a:gd name="T4" fmla="*/ 192 w 476"/>
              <a:gd name="T5" fmla="*/ 220 h 808"/>
              <a:gd name="T6" fmla="*/ 196 w 476"/>
              <a:gd name="T7" fmla="*/ 284 h 808"/>
              <a:gd name="T8" fmla="*/ 268 w 476"/>
              <a:gd name="T9" fmla="*/ 304 h 808"/>
              <a:gd name="T10" fmla="*/ 292 w 476"/>
              <a:gd name="T11" fmla="*/ 436 h 808"/>
              <a:gd name="T12" fmla="*/ 276 w 476"/>
              <a:gd name="T13" fmla="*/ 620 h 808"/>
              <a:gd name="T14" fmla="*/ 336 w 476"/>
              <a:gd name="T15" fmla="*/ 744 h 808"/>
              <a:gd name="T16" fmla="*/ 476 w 476"/>
              <a:gd name="T17" fmla="*/ 808 h 8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808"/>
              <a:gd name="T29" fmla="*/ 476 w 476"/>
              <a:gd name="T30" fmla="*/ 808 h 8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808">
                <a:moveTo>
                  <a:pt x="0" y="0"/>
                </a:moveTo>
                <a:lnTo>
                  <a:pt x="80" y="104"/>
                </a:lnTo>
                <a:lnTo>
                  <a:pt x="192" y="220"/>
                </a:lnTo>
                <a:lnTo>
                  <a:pt x="196" y="284"/>
                </a:lnTo>
                <a:lnTo>
                  <a:pt x="268" y="304"/>
                </a:lnTo>
                <a:lnTo>
                  <a:pt x="292" y="436"/>
                </a:lnTo>
                <a:lnTo>
                  <a:pt x="276" y="620"/>
                </a:lnTo>
                <a:lnTo>
                  <a:pt x="336" y="744"/>
                </a:lnTo>
                <a:lnTo>
                  <a:pt x="476" y="808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" name="正方形/長方形 15"/>
          <p:cNvSpPr/>
          <p:nvPr/>
        </p:nvSpPr>
        <p:spPr bwMode="auto">
          <a:xfrm>
            <a:off x="565164" y="2454088"/>
            <a:ext cx="1941512" cy="2299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4.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交通量が多く、踏切もあるため横断が危険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踏切の改良</a:t>
            </a:r>
          </a:p>
        </p:txBody>
      </p:sp>
      <p:sp>
        <p:nvSpPr>
          <p:cNvPr id="42" name="円/楕円 121"/>
          <p:cNvSpPr>
            <a:spLocks noChangeArrowheads="1"/>
          </p:cNvSpPr>
          <p:nvPr/>
        </p:nvSpPr>
        <p:spPr bwMode="auto">
          <a:xfrm rot="19251986">
            <a:off x="3777029" y="3958779"/>
            <a:ext cx="171544" cy="19902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52" name="Line 88"/>
          <p:cNvSpPr>
            <a:spLocks noChangeShapeType="1"/>
          </p:cNvSpPr>
          <p:nvPr/>
        </p:nvSpPr>
        <p:spPr bwMode="auto">
          <a:xfrm>
            <a:off x="2499403" y="3538832"/>
            <a:ext cx="1278669" cy="46166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3" name="正方形/長方形 15"/>
          <p:cNvSpPr/>
          <p:nvPr/>
        </p:nvSpPr>
        <p:spPr bwMode="auto">
          <a:xfrm>
            <a:off x="5861085" y="1077418"/>
            <a:ext cx="2009814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12.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「止まれ」の表示の文字が薄い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ja-JP" altLang="en-US" sz="1000" i="1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 「止まれ」の文字の塗り直し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63" name="直線矢印コネクタ 62"/>
          <p:cNvCxnSpPr>
            <a:cxnSpLocks/>
          </p:cNvCxnSpPr>
          <p:nvPr/>
        </p:nvCxnSpPr>
        <p:spPr>
          <a:xfrm flipH="1">
            <a:off x="5419940" y="3146428"/>
            <a:ext cx="881108" cy="11398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図 38">
            <a:extLst>
              <a:ext uri="{FF2B5EF4-FFF2-40B4-BE49-F238E27FC236}">
                <a16:creationId xmlns:a16="http://schemas.microsoft.com/office/drawing/2014/main" id="{00000000-0008-0000-0000-000015000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56" y="2854169"/>
            <a:ext cx="1784056" cy="1335445"/>
          </a:xfrm>
          <a:prstGeom prst="rect">
            <a:avLst/>
          </a:prstGeom>
        </p:spPr>
      </p:pic>
      <p:sp>
        <p:nvSpPr>
          <p:cNvPr id="27" name="Text Box 70">
            <a:extLst>
              <a:ext uri="{FF2B5EF4-FFF2-40B4-BE49-F238E27FC236}">
                <a16:creationId xmlns:a16="http://schemas.microsoft.com/office/drawing/2014/main" id="{6A06EFCF-FF2B-40E9-B942-5C80BDAF5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47" y="14496"/>
            <a:ext cx="1283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sp>
        <p:nvSpPr>
          <p:cNvPr id="30" name="円/楕円 121">
            <a:extLst>
              <a:ext uri="{FF2B5EF4-FFF2-40B4-BE49-F238E27FC236}">
                <a16:creationId xmlns:a16="http://schemas.microsoft.com/office/drawing/2014/main" id="{1C4A98AD-E4B0-41A2-B512-F99089D4A858}"/>
              </a:ext>
            </a:extLst>
          </p:cNvPr>
          <p:cNvSpPr>
            <a:spLocks noChangeArrowheads="1"/>
          </p:cNvSpPr>
          <p:nvPr/>
        </p:nvSpPr>
        <p:spPr bwMode="auto">
          <a:xfrm rot="2633171">
            <a:off x="5293480" y="4297376"/>
            <a:ext cx="166135" cy="166097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31" name="円/楕円 121">
            <a:extLst>
              <a:ext uri="{FF2B5EF4-FFF2-40B4-BE49-F238E27FC236}">
                <a16:creationId xmlns:a16="http://schemas.microsoft.com/office/drawing/2014/main" id="{00BA0F57-17E6-46B4-9C22-1152DD18C267}"/>
              </a:ext>
            </a:extLst>
          </p:cNvPr>
          <p:cNvSpPr>
            <a:spLocks noChangeArrowheads="1"/>
          </p:cNvSpPr>
          <p:nvPr/>
        </p:nvSpPr>
        <p:spPr bwMode="auto">
          <a:xfrm rot="2633171">
            <a:off x="5013406" y="4512662"/>
            <a:ext cx="166135" cy="166097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32" name="円/楕円 121">
            <a:extLst>
              <a:ext uri="{FF2B5EF4-FFF2-40B4-BE49-F238E27FC236}">
                <a16:creationId xmlns:a16="http://schemas.microsoft.com/office/drawing/2014/main" id="{7EBD1E7B-2904-4A66-B478-048C76B05230}"/>
              </a:ext>
            </a:extLst>
          </p:cNvPr>
          <p:cNvSpPr>
            <a:spLocks noChangeArrowheads="1"/>
          </p:cNvSpPr>
          <p:nvPr/>
        </p:nvSpPr>
        <p:spPr bwMode="auto">
          <a:xfrm rot="2633171">
            <a:off x="5247225" y="4830966"/>
            <a:ext cx="166135" cy="166097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996DFB5-E117-455D-BDFB-81FA8AAD61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59" y="1339096"/>
            <a:ext cx="1658950" cy="1244213"/>
          </a:xfrm>
          <a:prstGeom prst="rect">
            <a:avLst/>
          </a:prstGeom>
        </p:spPr>
      </p:pic>
      <p:sp>
        <p:nvSpPr>
          <p:cNvPr id="37" name="正方形/長方形 15">
            <a:extLst>
              <a:ext uri="{FF2B5EF4-FFF2-40B4-BE49-F238E27FC236}">
                <a16:creationId xmlns:a16="http://schemas.microsoft.com/office/drawing/2014/main" id="{950FB0F1-0CB0-42AB-B339-7EFA6C8275CA}"/>
              </a:ext>
            </a:extLst>
          </p:cNvPr>
          <p:cNvSpPr/>
          <p:nvPr/>
        </p:nvSpPr>
        <p:spPr bwMode="auto">
          <a:xfrm>
            <a:off x="2823711" y="4778788"/>
            <a:ext cx="2043494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13.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「止まれ」の表示の文字が薄い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ja-JP" altLang="en-US" sz="1000" i="1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 「止まれ」の文字</a:t>
            </a:r>
            <a:r>
              <a:rPr lang="ja-JP" altLang="en-US" sz="1000" i="1">
                <a:solidFill>
                  <a:schemeClr val="tx1"/>
                </a:solidFill>
                <a:latin typeface="Arial" charset="0"/>
              </a:rPr>
              <a:t>の塗り直し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28B0A262-B70A-4584-B9AD-4F3223CF6929}"/>
              </a:ext>
            </a:extLst>
          </p:cNvPr>
          <p:cNvCxnSpPr>
            <a:cxnSpLocks/>
            <a:endCxn id="32" idx="3"/>
          </p:cNvCxnSpPr>
          <p:nvPr/>
        </p:nvCxnSpPr>
        <p:spPr>
          <a:xfrm flipV="1">
            <a:off x="4817004" y="4915620"/>
            <a:ext cx="430246" cy="1992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図 23">
            <a:extLst>
              <a:ext uri="{FF2B5EF4-FFF2-40B4-BE49-F238E27FC236}">
                <a16:creationId xmlns:a16="http://schemas.microsoft.com/office/drawing/2014/main" id="{B3725994-9838-426F-BA63-A12690EE09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5492" y="4989339"/>
            <a:ext cx="1837950" cy="931882"/>
          </a:xfrm>
          <a:prstGeom prst="rect">
            <a:avLst/>
          </a:prstGeom>
        </p:spPr>
      </p:pic>
      <p:sp>
        <p:nvSpPr>
          <p:cNvPr id="44" name="正方形/長方形 15">
            <a:extLst>
              <a:ext uri="{FF2B5EF4-FFF2-40B4-BE49-F238E27FC236}">
                <a16:creationId xmlns:a16="http://schemas.microsoft.com/office/drawing/2014/main" id="{F2EB72F8-D4DA-4AF6-9BEB-F3F396026F8F}"/>
              </a:ext>
            </a:extLst>
          </p:cNvPr>
          <p:cNvSpPr/>
          <p:nvPr/>
        </p:nvSpPr>
        <p:spPr bwMode="auto">
          <a:xfrm>
            <a:off x="3388780" y="1191022"/>
            <a:ext cx="1941512" cy="2145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14.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三叉路ミラー（西側）がない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ja-JP" altLang="en-US" sz="1000" i="1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・西側が見える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ミラーの設置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　</a:t>
            </a:r>
            <a:r>
              <a:rPr lang="en-US" altLang="ja-JP" sz="1000" i="1" dirty="0">
                <a:solidFill>
                  <a:srgbClr val="FF0000"/>
                </a:solidFill>
                <a:latin typeface="Arial" charset="0"/>
              </a:rPr>
              <a:t>R5</a:t>
            </a: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ミラー設置済み</a:t>
            </a: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ACE44035-FA53-41F5-95C2-33253780BFD3}"/>
              </a:ext>
            </a:extLst>
          </p:cNvPr>
          <p:cNvCxnSpPr>
            <a:cxnSpLocks/>
            <a:stCxn id="44" idx="2"/>
            <a:endCxn id="31" idx="2"/>
          </p:cNvCxnSpPr>
          <p:nvPr/>
        </p:nvCxnSpPr>
        <p:spPr>
          <a:xfrm>
            <a:off x="4359536" y="3336976"/>
            <a:ext cx="677069" cy="12011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図 47">
            <a:extLst>
              <a:ext uri="{FF2B5EF4-FFF2-40B4-BE49-F238E27FC236}">
                <a16:creationId xmlns:a16="http://schemas.microsoft.com/office/drawing/2014/main" id="{18B06775-C04F-4FBD-BBE9-AC16293625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3508839" y="1523658"/>
            <a:ext cx="1770595" cy="11838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5">
            <a:extLst>
              <a:ext uri="{FF2B5EF4-FFF2-40B4-BE49-F238E27FC236}">
                <a16:creationId xmlns:a16="http://schemas.microsoft.com/office/drawing/2014/main" id="{BAD15E75-8811-4817-91D1-BD822735F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8">
            <a:extLst>
              <a:ext uri="{FF2B5EF4-FFF2-40B4-BE49-F238E27FC236}">
                <a16:creationId xmlns:a16="http://schemas.microsoft.com/office/drawing/2014/main" id="{CA544A4A-B4ED-41D8-BA29-52D6C0DE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2">
            <a:extLst>
              <a:ext uri="{FF2B5EF4-FFF2-40B4-BE49-F238E27FC236}">
                <a16:creationId xmlns:a16="http://schemas.microsoft.com/office/drawing/2014/main" id="{6B99EE7B-5435-42E7-8CAB-942A6A2E5EF5}"/>
              </a:ext>
            </a:extLst>
          </p:cNvPr>
          <p:cNvGrpSpPr>
            <a:grpSpLocks/>
          </p:cNvGrpSpPr>
          <p:nvPr/>
        </p:nvGrpSpPr>
        <p:grpSpPr bwMode="auto">
          <a:xfrm>
            <a:off x="6996113" y="5965825"/>
            <a:ext cx="2093912" cy="828675"/>
            <a:chOff x="4414" y="3759"/>
            <a:chExt cx="1319" cy="522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4FF219E-89E4-478B-8532-A25C2526F96E}"/>
                </a:ext>
              </a:extLst>
            </p:cNvPr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円/楕円 5">
              <a:extLst>
                <a:ext uri="{FF2B5EF4-FFF2-40B4-BE49-F238E27FC236}">
                  <a16:creationId xmlns:a16="http://schemas.microsoft.com/office/drawing/2014/main" id="{B2DFB1B5-2C40-4EDE-B486-0EC820670CBB}"/>
                </a:ext>
              </a:extLst>
            </p:cNvPr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" name="テキスト ボックス 69">
              <a:extLst>
                <a:ext uri="{FF2B5EF4-FFF2-40B4-BE49-F238E27FC236}">
                  <a16:creationId xmlns:a16="http://schemas.microsoft.com/office/drawing/2014/main" id="{DBDDE49A-E810-47C2-B233-F05311606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15" name="フリーフォーム 7">
              <a:extLst>
                <a:ext uri="{FF2B5EF4-FFF2-40B4-BE49-F238E27FC236}">
                  <a16:creationId xmlns:a16="http://schemas.microsoft.com/office/drawing/2014/main" id="{B589C73B-2F7E-45C4-B7C4-8ADBCDF0D96F}"/>
                </a:ext>
              </a:extLst>
            </p:cNvPr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6" name="テキスト ボックス 72">
              <a:extLst>
                <a:ext uri="{FF2B5EF4-FFF2-40B4-BE49-F238E27FC236}">
                  <a16:creationId xmlns:a16="http://schemas.microsoft.com/office/drawing/2014/main" id="{958F8BE3-0912-46F1-913D-9579AD9BF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23" name="テキスト ボックス 4">
            <a:extLst>
              <a:ext uri="{FF2B5EF4-FFF2-40B4-BE49-F238E27FC236}">
                <a16:creationId xmlns:a16="http://schemas.microsoft.com/office/drawing/2014/main" id="{54C0D1B3-7788-41AC-8529-D2E0C54F3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85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青陵中学校校区　通学路対策</a:t>
            </a:r>
            <a:r>
              <a:rPr lang="ja-JP" altLang="en-US" sz="2200">
                <a:latin typeface="Calibri" pitchFamily="34" charset="0"/>
              </a:rPr>
              <a:t>箇所図（２）</a:t>
            </a:r>
            <a:r>
              <a:rPr lang="ja-JP" altLang="en-US" sz="2200" dirty="0">
                <a:latin typeface="Calibri" pitchFamily="34" charset="0"/>
              </a:rPr>
              <a:t>　　</a:t>
            </a:r>
            <a:r>
              <a:rPr lang="en-US" altLang="ja-JP" sz="1400" dirty="0">
                <a:latin typeface="Calibri" pitchFamily="34" charset="0"/>
              </a:rPr>
              <a:t> R5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sp>
        <p:nvSpPr>
          <p:cNvPr id="17" name="Text Box 70">
            <a:extLst>
              <a:ext uri="{FF2B5EF4-FFF2-40B4-BE49-F238E27FC236}">
                <a16:creationId xmlns:a16="http://schemas.microsoft.com/office/drawing/2014/main" id="{5687CCCC-F2E6-4F3E-905C-D70120DE3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47" y="14496"/>
            <a:ext cx="1283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sp>
        <p:nvSpPr>
          <p:cNvPr id="18" name="Text Box 71">
            <a:extLst>
              <a:ext uri="{FF2B5EF4-FFF2-40B4-BE49-F238E27FC236}">
                <a16:creationId xmlns:a16="http://schemas.microsoft.com/office/drawing/2014/main" id="{10B4A8BB-5138-4282-9EB9-098F141AC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44" y="2232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せいりょう</a:t>
            </a:r>
          </a:p>
        </p:txBody>
      </p:sp>
      <p:sp>
        <p:nvSpPr>
          <p:cNvPr id="19" name="円/楕円 121">
            <a:extLst>
              <a:ext uri="{FF2B5EF4-FFF2-40B4-BE49-F238E27FC236}">
                <a16:creationId xmlns:a16="http://schemas.microsoft.com/office/drawing/2014/main" id="{D7D6A743-26AF-4F00-A439-38693ADCA5EE}"/>
              </a:ext>
            </a:extLst>
          </p:cNvPr>
          <p:cNvSpPr>
            <a:spLocks noChangeArrowheads="1"/>
          </p:cNvSpPr>
          <p:nvPr/>
        </p:nvSpPr>
        <p:spPr bwMode="auto">
          <a:xfrm rot="3708410">
            <a:off x="7500535" y="2275802"/>
            <a:ext cx="192891" cy="208208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20" name="正方形/長方形 15">
            <a:extLst>
              <a:ext uri="{FF2B5EF4-FFF2-40B4-BE49-F238E27FC236}">
                <a16:creationId xmlns:a16="http://schemas.microsoft.com/office/drawing/2014/main" id="{95608E4B-3CC2-4E03-A451-07A7AEA9BA3F}"/>
              </a:ext>
            </a:extLst>
          </p:cNvPr>
          <p:cNvSpPr/>
          <p:nvPr/>
        </p:nvSpPr>
        <p:spPr bwMode="auto">
          <a:xfrm>
            <a:off x="6172200" y="2872908"/>
            <a:ext cx="2623674" cy="2299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15.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登下校時間帯に交通量が多いため、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　横断歩道の新設</a:t>
            </a: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・横断歩道の設置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AB1D6C5-DF2E-4947-A0BA-87CB6FD44E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78"/>
          <a:stretch/>
        </p:blipFill>
        <p:spPr>
          <a:xfrm>
            <a:off x="6255440" y="3324826"/>
            <a:ext cx="2540434" cy="1339248"/>
          </a:xfrm>
          <a:prstGeom prst="rect">
            <a:avLst/>
          </a:prstGeom>
        </p:spPr>
      </p:pic>
      <p:sp>
        <p:nvSpPr>
          <p:cNvPr id="21" name="Line 88">
            <a:extLst>
              <a:ext uri="{FF2B5EF4-FFF2-40B4-BE49-F238E27FC236}">
                <a16:creationId xmlns:a16="http://schemas.microsoft.com/office/drawing/2014/main" id="{946198B9-574A-4C26-B2C2-57C357A440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59662" y="2463799"/>
            <a:ext cx="109538" cy="48418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円/楕円 121">
            <a:extLst>
              <a:ext uri="{FF2B5EF4-FFF2-40B4-BE49-F238E27FC236}">
                <a16:creationId xmlns:a16="http://schemas.microsoft.com/office/drawing/2014/main" id="{8D0EDD0F-706C-438E-AE76-DB46F1D4DF01}"/>
              </a:ext>
            </a:extLst>
          </p:cNvPr>
          <p:cNvSpPr>
            <a:spLocks noChangeArrowheads="1"/>
          </p:cNvSpPr>
          <p:nvPr/>
        </p:nvSpPr>
        <p:spPr bwMode="auto">
          <a:xfrm rot="3708410">
            <a:off x="4648039" y="2929421"/>
            <a:ext cx="207883" cy="1049433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24" name="正方形/長方形 15">
            <a:extLst>
              <a:ext uri="{FF2B5EF4-FFF2-40B4-BE49-F238E27FC236}">
                <a16:creationId xmlns:a16="http://schemas.microsoft.com/office/drawing/2014/main" id="{B77E27ED-6D04-4868-8B7F-1F2A52D0B5AB}"/>
              </a:ext>
            </a:extLst>
          </p:cNvPr>
          <p:cNvSpPr/>
          <p:nvPr/>
        </p:nvSpPr>
        <p:spPr bwMode="auto">
          <a:xfrm>
            <a:off x="2824734" y="4385760"/>
            <a:ext cx="2806810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>
                <a:solidFill>
                  <a:schemeClr val="tx1"/>
                </a:solidFill>
                <a:latin typeface="Arial" charset="0"/>
              </a:rPr>
              <a:t>16.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車道側全面にガードレールの設置を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・車道側にガードレールの設置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03395C3-E255-427E-87B4-F8058FACA4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93" y="4700597"/>
            <a:ext cx="1215044" cy="91128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053B783-9A78-4552-856E-E2F5AC928B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96" y="4700597"/>
            <a:ext cx="1215044" cy="911283"/>
          </a:xfrm>
          <a:prstGeom prst="rect">
            <a:avLst/>
          </a:prstGeom>
        </p:spPr>
      </p:pic>
      <p:sp>
        <p:nvSpPr>
          <p:cNvPr id="28" name="Line 88">
            <a:extLst>
              <a:ext uri="{FF2B5EF4-FFF2-40B4-BE49-F238E27FC236}">
                <a16:creationId xmlns:a16="http://schemas.microsoft.com/office/drawing/2014/main" id="{74895A0C-595F-451B-A342-9F16F09CD7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5830" y="3593456"/>
            <a:ext cx="284021" cy="79230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216</Words>
  <Application>Microsoft Office PowerPoint</Application>
  <PresentationFormat>画面に合わせる (4:3)</PresentationFormat>
  <Paragraphs>83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青陵中02_教頭</dc:creator>
  <cp:lastModifiedBy>学校04</cp:lastModifiedBy>
  <cp:revision>41</cp:revision>
  <cp:lastPrinted>2024-10-07T01:53:28Z</cp:lastPrinted>
  <dcterms:modified xsi:type="dcterms:W3CDTF">2025-01-15T02:02:44Z</dcterms:modified>
</cp:coreProperties>
</file>