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4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4" autoAdjust="0"/>
    <p:restoredTop sz="92136" autoAdjust="0"/>
  </p:normalViewPr>
  <p:slideViewPr>
    <p:cSldViewPr snapToGrid="0">
      <p:cViewPr varScale="1">
        <p:scale>
          <a:sx n="66" d="100"/>
          <a:sy n="66" d="100"/>
        </p:scale>
        <p:origin x="15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621" cy="494813"/>
          </a:xfrm>
          <a:prstGeom prst="rect">
            <a:avLst/>
          </a:prstGeom>
        </p:spPr>
        <p:txBody>
          <a:bodyPr vert="horz" lIns="90618" tIns="45309" rIns="90618" bIns="453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4" y="2"/>
            <a:ext cx="2918621" cy="494813"/>
          </a:xfrm>
          <a:prstGeom prst="rect">
            <a:avLst/>
          </a:prstGeom>
        </p:spPr>
        <p:txBody>
          <a:bodyPr vert="horz" lIns="90618" tIns="45309" rIns="90618" bIns="45309" rtlCol="0"/>
          <a:lstStyle>
            <a:lvl1pPr algn="r">
              <a:defRPr sz="1200"/>
            </a:lvl1pPr>
          </a:lstStyle>
          <a:p>
            <a:fld id="{05B91E06-FFBB-4683-A2DA-0C83E41423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8" tIns="45309" rIns="90618" bIns="453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2" y="4747999"/>
            <a:ext cx="5387982" cy="3884436"/>
          </a:xfrm>
          <a:prstGeom prst="rect">
            <a:avLst/>
          </a:prstGeom>
        </p:spPr>
        <p:txBody>
          <a:bodyPr vert="horz" lIns="90618" tIns="45309" rIns="90618" bIns="453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02"/>
            <a:ext cx="2918621" cy="494813"/>
          </a:xfrm>
          <a:prstGeom prst="rect">
            <a:avLst/>
          </a:prstGeom>
        </p:spPr>
        <p:txBody>
          <a:bodyPr vert="horz" lIns="90618" tIns="45309" rIns="90618" bIns="453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4" y="9371502"/>
            <a:ext cx="2918621" cy="494813"/>
          </a:xfrm>
          <a:prstGeom prst="rect">
            <a:avLst/>
          </a:prstGeom>
        </p:spPr>
        <p:txBody>
          <a:bodyPr vert="horz" lIns="90618" tIns="45309" rIns="90618" bIns="45309" rtlCol="0" anchor="b"/>
          <a:lstStyle>
            <a:lvl1pPr algn="r">
              <a:defRPr sz="1200"/>
            </a:lvl1pPr>
          </a:lstStyle>
          <a:p>
            <a:fld id="{778C65DB-27D0-42D3-A763-C2FD96284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99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8C65DB-27D0-42D3-A763-C2FD962848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50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8C65DB-27D0-42D3-A763-C2FD9628486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33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4D756-2770-4F99-A509-D38B0805E58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3461-EFF9-450F-8835-1C27EAA5E2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0A85-3339-4F59-8316-33B9518BB10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C93-584E-43F9-9AAC-F36970FB2F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F353-6B66-41FE-9A89-7BD925972BB7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DD03-ED0B-453B-B446-C18572B615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A39B9-5B77-40C3-8402-159AE74F08A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91FC3-C931-4AFE-9197-12824F7A58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8043-75CD-4427-9390-77E4BAB91849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4A95-9826-407A-A4D2-2333E080E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FE36-62CB-45EA-AE9D-498055CD485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398E-79F9-4ABC-90CB-C97FCF9569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1153E-40C7-44DD-8BFB-7792678076F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0CB3-3832-4409-89E1-B5A4995B36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C359F-E93E-4CCD-A2A4-29E4CC1C63AB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B5B1C-0B8F-4A5D-9B79-C4CFEA138B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F0EFB-55E8-40B8-9662-273397A7E35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A7CD-399E-46FB-A3F0-0CFF149DA9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E18F6-22D2-4D4D-B02B-B98770BBCEE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848D-47A6-48BC-97CB-8B93272A7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61D-95BA-43FB-BBFE-A4AD700E9D16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ADDD-8494-4236-A8D9-24214FE5BC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861305-D396-4DD6-B98E-AC063C1D7E12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DEF307-9CC7-4CA8-8D5A-A186F402A1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3B8B19CD-4B39-4D23-8C8F-97B09F6F8225}"/>
              </a:ext>
            </a:extLst>
          </p:cNvPr>
          <p:cNvGrpSpPr/>
          <p:nvPr/>
        </p:nvGrpSpPr>
        <p:grpSpPr>
          <a:xfrm>
            <a:off x="-41377" y="-5029"/>
            <a:ext cx="9144000" cy="6848533"/>
            <a:chOff x="376847" y="478427"/>
            <a:chExt cx="8390308" cy="5017664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47185ED1-E9EF-4C62-8001-53C54E74C9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904" y="2771182"/>
              <a:ext cx="8326809" cy="2724909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A028F041-A0E8-475B-A07C-0B83ABF35A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76847" y="478427"/>
              <a:ext cx="8390308" cy="3462865"/>
            </a:xfrm>
            <a:prstGeom prst="rect">
              <a:avLst/>
            </a:prstGeom>
          </p:spPr>
        </p:pic>
      </p:grp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0" y="99582"/>
            <a:ext cx="91440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 江東学校校区　通学路対策箇所図（１）　</a:t>
            </a:r>
            <a:r>
              <a:rPr lang="en-US" altLang="ja-JP" sz="1100" dirty="0">
                <a:latin typeface="Calibri" pitchFamily="34" charset="0"/>
              </a:rPr>
              <a:t> </a:t>
            </a:r>
            <a:r>
              <a:rPr lang="en-US" altLang="ja-JP" sz="1400" dirty="0">
                <a:latin typeface="Calibri" pitchFamily="34" charset="0"/>
              </a:rPr>
              <a:t>R6</a:t>
            </a:r>
            <a:r>
              <a:rPr lang="ja-JP" altLang="en-US" sz="1400" dirty="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9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200" dirty="0">
                <a:latin typeface="Calibri" pitchFamily="34" charset="0"/>
              </a:rPr>
              <a:t>　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sp>
        <p:nvSpPr>
          <p:cNvPr id="13" name="Text Box 70"/>
          <p:cNvSpPr txBox="1">
            <a:spLocks noChangeArrowheads="1"/>
          </p:cNvSpPr>
          <p:nvPr/>
        </p:nvSpPr>
        <p:spPr bwMode="auto">
          <a:xfrm>
            <a:off x="1121447" y="14496"/>
            <a:ext cx="12835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し　り　つ</a:t>
            </a: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2306781" y="13487"/>
            <a:ext cx="137914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こ う と う</a:t>
            </a:r>
          </a:p>
        </p:txBody>
      </p:sp>
      <p:grpSp>
        <p:nvGrpSpPr>
          <p:cNvPr id="52" name="Group 82">
            <a:extLst>
              <a:ext uri="{FF2B5EF4-FFF2-40B4-BE49-F238E27FC236}">
                <a16:creationId xmlns:a16="http://schemas.microsoft.com/office/drawing/2014/main" id="{D98F5067-C3EB-49A4-A11C-C73195AF649F}"/>
              </a:ext>
            </a:extLst>
          </p:cNvPr>
          <p:cNvGrpSpPr>
            <a:grpSpLocks/>
          </p:cNvGrpSpPr>
          <p:nvPr/>
        </p:nvGrpSpPr>
        <p:grpSpPr bwMode="auto">
          <a:xfrm>
            <a:off x="6891347" y="2295642"/>
            <a:ext cx="2093912" cy="828675"/>
            <a:chOff x="4414" y="3759"/>
            <a:chExt cx="1319" cy="522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EEABBBB0-3C1F-4056-BFE4-08B1C6AB9BD1}"/>
                </a:ext>
              </a:extLst>
            </p:cNvPr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7" name="円/楕円 5">
              <a:extLst>
                <a:ext uri="{FF2B5EF4-FFF2-40B4-BE49-F238E27FC236}">
                  <a16:creationId xmlns:a16="http://schemas.microsoft.com/office/drawing/2014/main" id="{AD8DAF8C-866D-4DF7-BA06-FDA36B332652}"/>
                </a:ext>
              </a:extLst>
            </p:cNvPr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8" name="テキスト ボックス 69">
              <a:extLst>
                <a:ext uri="{FF2B5EF4-FFF2-40B4-BE49-F238E27FC236}">
                  <a16:creationId xmlns:a16="http://schemas.microsoft.com/office/drawing/2014/main" id="{2964F882-49CB-4E10-A11A-98CF9C7D4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59" name="フリーフォーム 7">
              <a:extLst>
                <a:ext uri="{FF2B5EF4-FFF2-40B4-BE49-F238E27FC236}">
                  <a16:creationId xmlns:a16="http://schemas.microsoft.com/office/drawing/2014/main" id="{93AA2669-1066-4FE3-B08A-09FACEB8E0A5}"/>
                </a:ext>
              </a:extLst>
            </p:cNvPr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60" name="テキスト ボックス 72">
              <a:extLst>
                <a:ext uri="{FF2B5EF4-FFF2-40B4-BE49-F238E27FC236}">
                  <a16:creationId xmlns:a16="http://schemas.microsoft.com/office/drawing/2014/main" id="{C6F15FF4-7586-4BFD-B425-6C4AF10CD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pic>
        <p:nvPicPr>
          <p:cNvPr id="46" name="Picture 28">
            <a:extLst>
              <a:ext uri="{FF2B5EF4-FFF2-40B4-BE49-F238E27FC236}">
                <a16:creationId xmlns:a16="http://schemas.microsoft.com/office/drawing/2014/main" id="{C8367818-2C53-41F6-9699-9AED001D6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933" y="6405869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フリーフォーム 7">
            <a:extLst>
              <a:ext uri="{FF2B5EF4-FFF2-40B4-BE49-F238E27FC236}">
                <a16:creationId xmlns:a16="http://schemas.microsoft.com/office/drawing/2014/main" id="{8CD59407-8D1D-4436-8E26-6559332A837F}"/>
              </a:ext>
            </a:extLst>
          </p:cNvPr>
          <p:cNvSpPr/>
          <p:nvPr/>
        </p:nvSpPr>
        <p:spPr bwMode="auto">
          <a:xfrm rot="16651011">
            <a:off x="1717859" y="4317180"/>
            <a:ext cx="371475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1" name="フリーフォーム 7">
            <a:extLst>
              <a:ext uri="{FF2B5EF4-FFF2-40B4-BE49-F238E27FC236}">
                <a16:creationId xmlns:a16="http://schemas.microsoft.com/office/drawing/2014/main" id="{0B6873A7-79DE-4B87-B0BB-6F23A08E3FBF}"/>
              </a:ext>
            </a:extLst>
          </p:cNvPr>
          <p:cNvSpPr/>
          <p:nvPr/>
        </p:nvSpPr>
        <p:spPr bwMode="auto">
          <a:xfrm rot="3866356">
            <a:off x="1898230" y="4678077"/>
            <a:ext cx="32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4" name="フリーフォーム 7">
            <a:extLst>
              <a:ext uri="{FF2B5EF4-FFF2-40B4-BE49-F238E27FC236}">
                <a16:creationId xmlns:a16="http://schemas.microsoft.com/office/drawing/2014/main" id="{7B80F598-99BB-4FF6-AEFE-FE9E41CC0F86}"/>
              </a:ext>
            </a:extLst>
          </p:cNvPr>
          <p:cNvSpPr/>
          <p:nvPr/>
        </p:nvSpPr>
        <p:spPr bwMode="auto">
          <a:xfrm rot="2792866">
            <a:off x="2027216" y="5002737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5" name="フリーフォーム 7">
            <a:extLst>
              <a:ext uri="{FF2B5EF4-FFF2-40B4-BE49-F238E27FC236}">
                <a16:creationId xmlns:a16="http://schemas.microsoft.com/office/drawing/2014/main" id="{B8583767-0409-46A5-8B6D-3CCAED5A78E0}"/>
              </a:ext>
            </a:extLst>
          </p:cNvPr>
          <p:cNvSpPr/>
          <p:nvPr/>
        </p:nvSpPr>
        <p:spPr bwMode="auto">
          <a:xfrm rot="5232531">
            <a:off x="2216257" y="5481886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7" name="フリーフォーム 7">
            <a:extLst>
              <a:ext uri="{FF2B5EF4-FFF2-40B4-BE49-F238E27FC236}">
                <a16:creationId xmlns:a16="http://schemas.microsoft.com/office/drawing/2014/main" id="{2F14C56D-21C4-4DD6-A9FF-5B5EC8597594}"/>
              </a:ext>
            </a:extLst>
          </p:cNvPr>
          <p:cNvSpPr/>
          <p:nvPr/>
        </p:nvSpPr>
        <p:spPr bwMode="auto">
          <a:xfrm rot="4698899">
            <a:off x="2261479" y="596627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フリーフォーム 7">
            <a:extLst>
              <a:ext uri="{FF2B5EF4-FFF2-40B4-BE49-F238E27FC236}">
                <a16:creationId xmlns:a16="http://schemas.microsoft.com/office/drawing/2014/main" id="{84AD4151-8422-4654-A4A3-AC2AD75FE131}"/>
              </a:ext>
            </a:extLst>
          </p:cNvPr>
          <p:cNvSpPr/>
          <p:nvPr/>
        </p:nvSpPr>
        <p:spPr bwMode="auto">
          <a:xfrm rot="310700">
            <a:off x="2488317" y="6385738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9" name="フリーフォーム 7">
            <a:extLst>
              <a:ext uri="{FF2B5EF4-FFF2-40B4-BE49-F238E27FC236}">
                <a16:creationId xmlns:a16="http://schemas.microsoft.com/office/drawing/2014/main" id="{D8CE7298-E46B-4659-A100-D6293D03E632}"/>
              </a:ext>
            </a:extLst>
          </p:cNvPr>
          <p:cNvSpPr/>
          <p:nvPr/>
        </p:nvSpPr>
        <p:spPr bwMode="auto">
          <a:xfrm rot="378247">
            <a:off x="1973970" y="6324990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3" name="フリーフォーム 7">
            <a:extLst>
              <a:ext uri="{FF2B5EF4-FFF2-40B4-BE49-F238E27FC236}">
                <a16:creationId xmlns:a16="http://schemas.microsoft.com/office/drawing/2014/main" id="{3FB70CA8-E56E-4BFA-9E4C-D905BC490706}"/>
              </a:ext>
            </a:extLst>
          </p:cNvPr>
          <p:cNvSpPr/>
          <p:nvPr/>
        </p:nvSpPr>
        <p:spPr bwMode="auto">
          <a:xfrm rot="2853530">
            <a:off x="1562253" y="6186878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4" name="フリーフォーム 7">
            <a:extLst>
              <a:ext uri="{FF2B5EF4-FFF2-40B4-BE49-F238E27FC236}">
                <a16:creationId xmlns:a16="http://schemas.microsoft.com/office/drawing/2014/main" id="{10E72883-5163-4FD5-93D2-4B0FAF627919}"/>
              </a:ext>
            </a:extLst>
          </p:cNvPr>
          <p:cNvSpPr/>
          <p:nvPr/>
        </p:nvSpPr>
        <p:spPr bwMode="auto">
          <a:xfrm rot="20259110">
            <a:off x="1185991" y="614254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1" name="フリーフォーム 7">
            <a:extLst>
              <a:ext uri="{FF2B5EF4-FFF2-40B4-BE49-F238E27FC236}">
                <a16:creationId xmlns:a16="http://schemas.microsoft.com/office/drawing/2014/main" id="{B6743382-33F7-48E8-80B6-2CB04B0DE935}"/>
              </a:ext>
            </a:extLst>
          </p:cNvPr>
          <p:cNvSpPr/>
          <p:nvPr/>
        </p:nvSpPr>
        <p:spPr bwMode="auto">
          <a:xfrm rot="1507752">
            <a:off x="768237" y="614254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5" name="フリーフォーム 7">
            <a:extLst>
              <a:ext uri="{FF2B5EF4-FFF2-40B4-BE49-F238E27FC236}">
                <a16:creationId xmlns:a16="http://schemas.microsoft.com/office/drawing/2014/main" id="{80B63ECE-A836-4DC1-8435-B69F8AE0D986}"/>
              </a:ext>
            </a:extLst>
          </p:cNvPr>
          <p:cNvSpPr/>
          <p:nvPr/>
        </p:nvSpPr>
        <p:spPr bwMode="auto">
          <a:xfrm rot="470196">
            <a:off x="385899" y="6094809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6" name="フリーフォーム 7">
            <a:extLst>
              <a:ext uri="{FF2B5EF4-FFF2-40B4-BE49-F238E27FC236}">
                <a16:creationId xmlns:a16="http://schemas.microsoft.com/office/drawing/2014/main" id="{25C5776B-4800-485F-9459-F381B7CE2DA6}"/>
              </a:ext>
            </a:extLst>
          </p:cNvPr>
          <p:cNvSpPr/>
          <p:nvPr/>
        </p:nvSpPr>
        <p:spPr bwMode="auto">
          <a:xfrm rot="20599180">
            <a:off x="18932" y="6073521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7" name="フリーフォーム 7">
            <a:extLst>
              <a:ext uri="{FF2B5EF4-FFF2-40B4-BE49-F238E27FC236}">
                <a16:creationId xmlns:a16="http://schemas.microsoft.com/office/drawing/2014/main" id="{165F9821-62AC-49DB-AB3A-5D0184699BBA}"/>
              </a:ext>
            </a:extLst>
          </p:cNvPr>
          <p:cNvSpPr/>
          <p:nvPr/>
        </p:nvSpPr>
        <p:spPr bwMode="auto">
          <a:xfrm rot="6428562">
            <a:off x="2351479" y="6283489"/>
            <a:ext cx="18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8" name="フリーフォーム 7">
            <a:extLst>
              <a:ext uri="{FF2B5EF4-FFF2-40B4-BE49-F238E27FC236}">
                <a16:creationId xmlns:a16="http://schemas.microsoft.com/office/drawing/2014/main" id="{73112EDE-CDF7-4387-9EDE-B68B6E0D7850}"/>
              </a:ext>
            </a:extLst>
          </p:cNvPr>
          <p:cNvSpPr/>
          <p:nvPr/>
        </p:nvSpPr>
        <p:spPr bwMode="auto">
          <a:xfrm rot="18410665">
            <a:off x="2826115" y="616915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9" name="フリーフォーム 7">
            <a:extLst>
              <a:ext uri="{FF2B5EF4-FFF2-40B4-BE49-F238E27FC236}">
                <a16:creationId xmlns:a16="http://schemas.microsoft.com/office/drawing/2014/main" id="{51888BDC-048D-4B24-8157-2496A320FC99}"/>
              </a:ext>
            </a:extLst>
          </p:cNvPr>
          <p:cNvSpPr/>
          <p:nvPr/>
        </p:nvSpPr>
        <p:spPr bwMode="auto">
          <a:xfrm rot="20730762">
            <a:off x="3156353" y="5835951"/>
            <a:ext cx="90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0" name="フリーフォーム 7">
            <a:extLst>
              <a:ext uri="{FF2B5EF4-FFF2-40B4-BE49-F238E27FC236}">
                <a16:creationId xmlns:a16="http://schemas.microsoft.com/office/drawing/2014/main" id="{BF3E6302-B95F-4E0A-96B0-7810E833732F}"/>
              </a:ext>
            </a:extLst>
          </p:cNvPr>
          <p:cNvSpPr/>
          <p:nvPr/>
        </p:nvSpPr>
        <p:spPr bwMode="auto">
          <a:xfrm rot="546576">
            <a:off x="4298690" y="5658085"/>
            <a:ext cx="90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2" name="フリーフォーム 7">
            <a:extLst>
              <a:ext uri="{FF2B5EF4-FFF2-40B4-BE49-F238E27FC236}">
                <a16:creationId xmlns:a16="http://schemas.microsoft.com/office/drawing/2014/main" id="{A7558267-EDC8-43E3-A7F1-5E9710895945}"/>
              </a:ext>
            </a:extLst>
          </p:cNvPr>
          <p:cNvSpPr/>
          <p:nvPr/>
        </p:nvSpPr>
        <p:spPr bwMode="auto">
          <a:xfrm rot="19572122">
            <a:off x="4104778" y="5688863"/>
            <a:ext cx="14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4" name="フリーフォーム 7">
            <a:extLst>
              <a:ext uri="{FF2B5EF4-FFF2-40B4-BE49-F238E27FC236}">
                <a16:creationId xmlns:a16="http://schemas.microsoft.com/office/drawing/2014/main" id="{09A83518-6CAE-4C19-8081-DB8785CDED0E}"/>
              </a:ext>
            </a:extLst>
          </p:cNvPr>
          <p:cNvSpPr/>
          <p:nvPr/>
        </p:nvSpPr>
        <p:spPr bwMode="auto">
          <a:xfrm rot="19010558">
            <a:off x="5212075" y="5566141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5" name="フリーフォーム 7">
            <a:extLst>
              <a:ext uri="{FF2B5EF4-FFF2-40B4-BE49-F238E27FC236}">
                <a16:creationId xmlns:a16="http://schemas.microsoft.com/office/drawing/2014/main" id="{E9EC90AC-3D2F-4736-805F-0058D281CBE7}"/>
              </a:ext>
            </a:extLst>
          </p:cNvPr>
          <p:cNvSpPr/>
          <p:nvPr/>
        </p:nvSpPr>
        <p:spPr bwMode="auto">
          <a:xfrm rot="1579650">
            <a:off x="5584115" y="5579681"/>
            <a:ext cx="648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6" name="フリーフォーム 7">
            <a:extLst>
              <a:ext uri="{FF2B5EF4-FFF2-40B4-BE49-F238E27FC236}">
                <a16:creationId xmlns:a16="http://schemas.microsoft.com/office/drawing/2014/main" id="{9E46870F-8473-4E21-9B9A-FE382311D9CC}"/>
              </a:ext>
            </a:extLst>
          </p:cNvPr>
          <p:cNvSpPr/>
          <p:nvPr/>
        </p:nvSpPr>
        <p:spPr bwMode="auto">
          <a:xfrm>
            <a:off x="6203061" y="5737915"/>
            <a:ext cx="54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7" name="フリーフォーム 7">
            <a:extLst>
              <a:ext uri="{FF2B5EF4-FFF2-40B4-BE49-F238E27FC236}">
                <a16:creationId xmlns:a16="http://schemas.microsoft.com/office/drawing/2014/main" id="{15AB5CEC-B393-4E8A-BA68-AEAC4D181F66}"/>
              </a:ext>
            </a:extLst>
          </p:cNvPr>
          <p:cNvSpPr/>
          <p:nvPr/>
        </p:nvSpPr>
        <p:spPr bwMode="auto">
          <a:xfrm rot="21275472">
            <a:off x="1972671" y="3609677"/>
            <a:ext cx="936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8" name="フリーフォーム 7">
            <a:extLst>
              <a:ext uri="{FF2B5EF4-FFF2-40B4-BE49-F238E27FC236}">
                <a16:creationId xmlns:a16="http://schemas.microsoft.com/office/drawing/2014/main" id="{93C547F0-F451-4A44-8697-A6E656F8D829}"/>
              </a:ext>
            </a:extLst>
          </p:cNvPr>
          <p:cNvSpPr/>
          <p:nvPr/>
        </p:nvSpPr>
        <p:spPr bwMode="auto">
          <a:xfrm rot="18562349">
            <a:off x="2714486" y="3031381"/>
            <a:ext cx="133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9" name="フリーフォーム 7">
            <a:extLst>
              <a:ext uri="{FF2B5EF4-FFF2-40B4-BE49-F238E27FC236}">
                <a16:creationId xmlns:a16="http://schemas.microsoft.com/office/drawing/2014/main" id="{1E30D705-D136-45C6-A1DB-CC9519723CD7}"/>
              </a:ext>
            </a:extLst>
          </p:cNvPr>
          <p:cNvSpPr/>
          <p:nvPr/>
        </p:nvSpPr>
        <p:spPr bwMode="auto">
          <a:xfrm rot="20754943">
            <a:off x="3870356" y="2407009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0" name="フリーフォーム 7">
            <a:extLst>
              <a:ext uri="{FF2B5EF4-FFF2-40B4-BE49-F238E27FC236}">
                <a16:creationId xmlns:a16="http://schemas.microsoft.com/office/drawing/2014/main" id="{59B7B48A-F2FE-4599-B565-496799DEF41D}"/>
              </a:ext>
            </a:extLst>
          </p:cNvPr>
          <p:cNvSpPr/>
          <p:nvPr/>
        </p:nvSpPr>
        <p:spPr bwMode="auto">
          <a:xfrm rot="16732054">
            <a:off x="4117576" y="2019729"/>
            <a:ext cx="468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1" name="フリーフォーム 7">
            <a:extLst>
              <a:ext uri="{FF2B5EF4-FFF2-40B4-BE49-F238E27FC236}">
                <a16:creationId xmlns:a16="http://schemas.microsoft.com/office/drawing/2014/main" id="{8B30F5D9-C676-4E00-8513-3C23D71257FF}"/>
              </a:ext>
            </a:extLst>
          </p:cNvPr>
          <p:cNvSpPr/>
          <p:nvPr/>
        </p:nvSpPr>
        <p:spPr bwMode="auto">
          <a:xfrm rot="15388956">
            <a:off x="4156675" y="1621968"/>
            <a:ext cx="288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3" name="フリーフォーム 7">
            <a:extLst>
              <a:ext uri="{FF2B5EF4-FFF2-40B4-BE49-F238E27FC236}">
                <a16:creationId xmlns:a16="http://schemas.microsoft.com/office/drawing/2014/main" id="{9CF57C44-DFB7-4098-B0A8-C55A4190CC49}"/>
              </a:ext>
            </a:extLst>
          </p:cNvPr>
          <p:cNvSpPr/>
          <p:nvPr/>
        </p:nvSpPr>
        <p:spPr bwMode="auto">
          <a:xfrm rot="15785298">
            <a:off x="1886727" y="3856034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2" name="フリーフォーム 7">
            <a:extLst>
              <a:ext uri="{FF2B5EF4-FFF2-40B4-BE49-F238E27FC236}">
                <a16:creationId xmlns:a16="http://schemas.microsoft.com/office/drawing/2014/main" id="{721BA723-D3FB-471E-B3E6-9586D2E9E802}"/>
              </a:ext>
            </a:extLst>
          </p:cNvPr>
          <p:cNvSpPr/>
          <p:nvPr/>
        </p:nvSpPr>
        <p:spPr bwMode="auto">
          <a:xfrm rot="16200000">
            <a:off x="4097390" y="124038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821245" y="3792994"/>
            <a:ext cx="856872" cy="2064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r>
              <a:rPr lang="ja-JP" altLang="en-US" sz="1200" b="1" dirty="0">
                <a:solidFill>
                  <a:srgbClr val="3333FF"/>
                </a:solidFill>
              </a:rPr>
              <a:t>江東中学校</a:t>
            </a:r>
          </a:p>
        </p:txBody>
      </p:sp>
      <p:sp>
        <p:nvSpPr>
          <p:cNvPr id="84" name="フリーフォーム 7">
            <a:extLst>
              <a:ext uri="{FF2B5EF4-FFF2-40B4-BE49-F238E27FC236}">
                <a16:creationId xmlns:a16="http://schemas.microsoft.com/office/drawing/2014/main" id="{59F814D2-792A-474A-B32D-9888BC13B48D}"/>
              </a:ext>
            </a:extLst>
          </p:cNvPr>
          <p:cNvSpPr/>
          <p:nvPr/>
        </p:nvSpPr>
        <p:spPr bwMode="auto">
          <a:xfrm rot="19482044">
            <a:off x="1205404" y="3903271"/>
            <a:ext cx="68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5" name="フリーフォーム 7">
            <a:extLst>
              <a:ext uri="{FF2B5EF4-FFF2-40B4-BE49-F238E27FC236}">
                <a16:creationId xmlns:a16="http://schemas.microsoft.com/office/drawing/2014/main" id="{CBD1C0A6-670F-4AA7-AD82-CEA11D2F8C00}"/>
              </a:ext>
            </a:extLst>
          </p:cNvPr>
          <p:cNvSpPr/>
          <p:nvPr/>
        </p:nvSpPr>
        <p:spPr bwMode="auto">
          <a:xfrm rot="984635">
            <a:off x="690894" y="4040943"/>
            <a:ext cx="54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6" name="フリーフォーム 7">
            <a:extLst>
              <a:ext uri="{FF2B5EF4-FFF2-40B4-BE49-F238E27FC236}">
                <a16:creationId xmlns:a16="http://schemas.microsoft.com/office/drawing/2014/main" id="{4D860719-B565-4C85-BA57-B1517FAFCEA8}"/>
              </a:ext>
            </a:extLst>
          </p:cNvPr>
          <p:cNvSpPr/>
          <p:nvPr/>
        </p:nvSpPr>
        <p:spPr bwMode="auto">
          <a:xfrm rot="18979582">
            <a:off x="505592" y="4055075"/>
            <a:ext cx="18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7" name="フリーフォーム 7">
            <a:extLst>
              <a:ext uri="{FF2B5EF4-FFF2-40B4-BE49-F238E27FC236}">
                <a16:creationId xmlns:a16="http://schemas.microsoft.com/office/drawing/2014/main" id="{8F4A59B9-4D15-4429-9324-AF3F776ABF70}"/>
              </a:ext>
            </a:extLst>
          </p:cNvPr>
          <p:cNvSpPr/>
          <p:nvPr/>
        </p:nvSpPr>
        <p:spPr bwMode="auto">
          <a:xfrm rot="984635">
            <a:off x="193066" y="4107873"/>
            <a:ext cx="288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1" name="円/楕円 42">
            <a:extLst>
              <a:ext uri="{FF2B5EF4-FFF2-40B4-BE49-F238E27FC236}">
                <a16:creationId xmlns:a16="http://schemas.microsoft.com/office/drawing/2014/main" id="{DFDBE91C-8C12-4380-A9B6-7D9EAB026949}"/>
              </a:ext>
            </a:extLst>
          </p:cNvPr>
          <p:cNvSpPr/>
          <p:nvPr/>
        </p:nvSpPr>
        <p:spPr>
          <a:xfrm rot="979305">
            <a:off x="2361639" y="6174143"/>
            <a:ext cx="203799" cy="18344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4C1E472D-1031-42D4-B567-670F561D3F06}"/>
              </a:ext>
            </a:extLst>
          </p:cNvPr>
          <p:cNvCxnSpPr>
            <a:cxnSpLocks/>
            <a:endCxn id="71" idx="0"/>
          </p:cNvCxnSpPr>
          <p:nvPr/>
        </p:nvCxnSpPr>
        <p:spPr>
          <a:xfrm flipH="1">
            <a:off x="2489316" y="4283943"/>
            <a:ext cx="889554" cy="18938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15">
            <a:extLst>
              <a:ext uri="{FF2B5EF4-FFF2-40B4-BE49-F238E27FC236}">
                <a16:creationId xmlns:a16="http://schemas.microsoft.com/office/drawing/2014/main" id="{82426293-A006-4D7C-A27B-ABBDFA48C907}"/>
              </a:ext>
            </a:extLst>
          </p:cNvPr>
          <p:cNvSpPr/>
          <p:nvPr/>
        </p:nvSpPr>
        <p:spPr bwMode="auto">
          <a:xfrm>
            <a:off x="2689498" y="3011160"/>
            <a:ext cx="2052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2.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車両の通行が多く、道路が狭い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ので危険</a:t>
            </a: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・　バイパス整備（後地工区）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※</a:t>
            </a: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当面は注意表示等の設置</a:t>
            </a:r>
          </a:p>
        </p:txBody>
      </p:sp>
      <p:pic>
        <p:nvPicPr>
          <p:cNvPr id="73" name="図 72">
            <a:extLst>
              <a:ext uri="{FF2B5EF4-FFF2-40B4-BE49-F238E27FC236}">
                <a16:creationId xmlns:a16="http://schemas.microsoft.com/office/drawing/2014/main" id="{ED330D65-3EF3-4E95-8012-606C25C31DA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41790" y="3383743"/>
            <a:ext cx="1309348" cy="914399"/>
          </a:xfrm>
          <a:prstGeom prst="rect">
            <a:avLst/>
          </a:prstGeom>
        </p:spPr>
      </p:pic>
      <p:sp>
        <p:nvSpPr>
          <p:cNvPr id="90" name="円/楕円 42">
            <a:extLst>
              <a:ext uri="{FF2B5EF4-FFF2-40B4-BE49-F238E27FC236}">
                <a16:creationId xmlns:a16="http://schemas.microsoft.com/office/drawing/2014/main" id="{06220778-05CE-4D0A-9902-77B5DD740A54}"/>
              </a:ext>
            </a:extLst>
          </p:cNvPr>
          <p:cNvSpPr/>
          <p:nvPr/>
        </p:nvSpPr>
        <p:spPr>
          <a:xfrm rot="979305">
            <a:off x="455030" y="5989103"/>
            <a:ext cx="203799" cy="18344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0CBEF0BD-F683-4437-B1F1-A63941BF954F}"/>
              </a:ext>
            </a:extLst>
          </p:cNvPr>
          <p:cNvCxnSpPr>
            <a:cxnSpLocks/>
          </p:cNvCxnSpPr>
          <p:nvPr/>
        </p:nvCxnSpPr>
        <p:spPr>
          <a:xfrm flipH="1">
            <a:off x="565464" y="2930435"/>
            <a:ext cx="242689" cy="297118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15">
            <a:extLst>
              <a:ext uri="{FF2B5EF4-FFF2-40B4-BE49-F238E27FC236}">
                <a16:creationId xmlns:a16="http://schemas.microsoft.com/office/drawing/2014/main" id="{0045E063-74EA-4D81-B4D4-569395EB78B6}"/>
              </a:ext>
            </a:extLst>
          </p:cNvPr>
          <p:cNvSpPr/>
          <p:nvPr/>
        </p:nvSpPr>
        <p:spPr bwMode="auto">
          <a:xfrm>
            <a:off x="401831" y="1187370"/>
            <a:ext cx="1847850" cy="169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空き家があり危険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/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　都市計画課情報提供済み</a:t>
            </a:r>
          </a:p>
        </p:txBody>
      </p:sp>
      <p:pic>
        <p:nvPicPr>
          <p:cNvPr id="101" name="図 100">
            <a:extLst>
              <a:ext uri="{FF2B5EF4-FFF2-40B4-BE49-F238E27FC236}">
                <a16:creationId xmlns:a16="http://schemas.microsoft.com/office/drawing/2014/main" id="{44E8532C-97FE-4E58-9288-B68662D9317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022" y="1578554"/>
            <a:ext cx="1135456" cy="851592"/>
          </a:xfrm>
          <a:prstGeom prst="rect">
            <a:avLst/>
          </a:prstGeom>
        </p:spPr>
      </p:pic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BC73A8CE-DD21-48CF-B435-0925A9F3235B}"/>
              </a:ext>
            </a:extLst>
          </p:cNvPr>
          <p:cNvCxnSpPr>
            <a:cxnSpLocks/>
          </p:cNvCxnSpPr>
          <p:nvPr/>
        </p:nvCxnSpPr>
        <p:spPr>
          <a:xfrm flipH="1">
            <a:off x="6298603" y="5184477"/>
            <a:ext cx="464213" cy="4851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円/楕円 42">
            <a:extLst>
              <a:ext uri="{FF2B5EF4-FFF2-40B4-BE49-F238E27FC236}">
                <a16:creationId xmlns:a16="http://schemas.microsoft.com/office/drawing/2014/main" id="{43898773-5EE9-42F5-8149-B0DE2C441E85}"/>
              </a:ext>
            </a:extLst>
          </p:cNvPr>
          <p:cNvSpPr/>
          <p:nvPr/>
        </p:nvSpPr>
        <p:spPr>
          <a:xfrm rot="979305">
            <a:off x="6122906" y="5634250"/>
            <a:ext cx="233974" cy="19279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982ABAEA-ED39-4973-A5E2-ECA64F42ED75}"/>
              </a:ext>
            </a:extLst>
          </p:cNvPr>
          <p:cNvCxnSpPr>
            <a:cxnSpLocks/>
          </p:cNvCxnSpPr>
          <p:nvPr/>
        </p:nvCxnSpPr>
        <p:spPr>
          <a:xfrm flipH="1">
            <a:off x="8186908" y="9167388"/>
            <a:ext cx="464213" cy="4851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42">
            <a:extLst>
              <a:ext uri="{FF2B5EF4-FFF2-40B4-BE49-F238E27FC236}">
                <a16:creationId xmlns:a16="http://schemas.microsoft.com/office/drawing/2014/main" id="{49731EF2-0929-4AF1-A3B4-34E8A09209E7}"/>
              </a:ext>
            </a:extLst>
          </p:cNvPr>
          <p:cNvSpPr/>
          <p:nvPr/>
        </p:nvSpPr>
        <p:spPr>
          <a:xfrm rot="979305">
            <a:off x="3352188" y="5715064"/>
            <a:ext cx="203799" cy="18344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72B527FF-5E21-4D3B-9491-4656C2959D0F}"/>
              </a:ext>
            </a:extLst>
          </p:cNvPr>
          <p:cNvCxnSpPr>
            <a:cxnSpLocks/>
          </p:cNvCxnSpPr>
          <p:nvPr/>
        </p:nvCxnSpPr>
        <p:spPr>
          <a:xfrm flipH="1" flipV="1">
            <a:off x="3541109" y="5744743"/>
            <a:ext cx="917266" cy="1884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5">
            <a:extLst>
              <a:ext uri="{FF2B5EF4-FFF2-40B4-BE49-F238E27FC236}">
                <a16:creationId xmlns:a16="http://schemas.microsoft.com/office/drawing/2014/main" id="{865A60BD-AC4C-4021-88E1-A97D5F0D278D}"/>
              </a:ext>
            </a:extLst>
          </p:cNvPr>
          <p:cNvSpPr/>
          <p:nvPr/>
        </p:nvSpPr>
        <p:spPr bwMode="auto">
          <a:xfrm>
            <a:off x="4269090" y="4900937"/>
            <a:ext cx="1847850" cy="169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空き家があり危険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　都市計画課情報提供済み</a:t>
            </a:r>
          </a:p>
        </p:txBody>
      </p:sp>
      <p:pic>
        <p:nvPicPr>
          <p:cNvPr id="110" name="図 109">
            <a:extLst>
              <a:ext uri="{FF2B5EF4-FFF2-40B4-BE49-F238E27FC236}">
                <a16:creationId xmlns:a16="http://schemas.microsoft.com/office/drawing/2014/main" id="{D1B48DF9-13C5-4676-A296-89F7614EEF6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281" y="5292121"/>
            <a:ext cx="1135456" cy="851592"/>
          </a:xfrm>
          <a:prstGeom prst="rect">
            <a:avLst/>
          </a:prstGeom>
        </p:spPr>
      </p:pic>
      <p:sp>
        <p:nvSpPr>
          <p:cNvPr id="62" name="正方形/長方形 15">
            <a:extLst>
              <a:ext uri="{FF2B5EF4-FFF2-40B4-BE49-F238E27FC236}">
                <a16:creationId xmlns:a16="http://schemas.microsoft.com/office/drawing/2014/main" id="{5F3777AE-8174-43E0-AA04-1EA3F6D44435}"/>
              </a:ext>
            </a:extLst>
          </p:cNvPr>
          <p:cNvSpPr/>
          <p:nvPr/>
        </p:nvSpPr>
        <p:spPr bwMode="auto">
          <a:xfrm>
            <a:off x="6835648" y="4786888"/>
            <a:ext cx="1847850" cy="19618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5.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道が狭く、樹木が生い茂っているので危険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道路にはみ出している枝等の除去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24AE24C-112A-4502-99B6-F4ED6ACCC8B8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2766" y="5229158"/>
            <a:ext cx="1296016" cy="8358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180CD9F-1430-4FF4-84C0-05FE22FFFC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79" y="12654"/>
            <a:ext cx="9180000" cy="689456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331439" y="1387600"/>
            <a:ext cx="805793" cy="2064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200" b="1" dirty="0">
                <a:solidFill>
                  <a:srgbClr val="3333FF"/>
                </a:solidFill>
              </a:rPr>
              <a:t>江東中学校</a:t>
            </a:r>
          </a:p>
        </p:txBody>
      </p:sp>
      <p:sp>
        <p:nvSpPr>
          <p:cNvPr id="44" name="テキスト ボックス 43"/>
          <p:cNvSpPr txBox="1">
            <a:spLocks noChangeArrowheads="1"/>
          </p:cNvSpPr>
          <p:nvPr/>
        </p:nvSpPr>
        <p:spPr bwMode="auto">
          <a:xfrm>
            <a:off x="0" y="96536"/>
            <a:ext cx="9114471" cy="454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江津市立江東中学校校区　通学路対策箇所図（２）</a:t>
            </a:r>
            <a:r>
              <a:rPr lang="en-US" altLang="ja-JP" sz="1400">
                <a:latin typeface="Calibri" pitchFamily="34" charset="0"/>
              </a:rPr>
              <a:t> R5</a:t>
            </a:r>
            <a:r>
              <a:rPr lang="ja-JP" altLang="en-US" sz="140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10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200" dirty="0">
                <a:latin typeface="Calibri" pitchFamily="34" charset="0"/>
              </a:rPr>
              <a:t>　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/>
        </p:nvSpPr>
        <p:spPr bwMode="auto">
          <a:xfrm>
            <a:off x="2185817" y="37698"/>
            <a:ext cx="1168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こ  う と  う</a:t>
            </a:r>
          </a:p>
        </p:txBody>
      </p:sp>
      <p:pic>
        <p:nvPicPr>
          <p:cNvPr id="31" name="Picture 28">
            <a:extLst>
              <a:ext uri="{FF2B5EF4-FFF2-40B4-BE49-F238E27FC236}">
                <a16:creationId xmlns:a16="http://schemas.microsoft.com/office/drawing/2014/main" id="{99170F6C-DF85-4913-8378-721CE9701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933" y="6405869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円/楕円 29">
            <a:extLst>
              <a:ext uri="{FF2B5EF4-FFF2-40B4-BE49-F238E27FC236}">
                <a16:creationId xmlns:a16="http://schemas.microsoft.com/office/drawing/2014/main" id="{788C7172-A6C0-415D-A8E4-4981F6A5E43F}"/>
              </a:ext>
            </a:extLst>
          </p:cNvPr>
          <p:cNvSpPr/>
          <p:nvPr/>
        </p:nvSpPr>
        <p:spPr>
          <a:xfrm>
            <a:off x="765586" y="5257612"/>
            <a:ext cx="180000" cy="18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D01CED9-0778-459B-8F83-5B3F7B0531CD}"/>
              </a:ext>
            </a:extLst>
          </p:cNvPr>
          <p:cNvCxnSpPr>
            <a:cxnSpLocks/>
          </p:cNvCxnSpPr>
          <p:nvPr/>
        </p:nvCxnSpPr>
        <p:spPr>
          <a:xfrm flipH="1">
            <a:off x="1656973" y="3459934"/>
            <a:ext cx="1040790" cy="115255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15">
            <a:extLst>
              <a:ext uri="{FF2B5EF4-FFF2-40B4-BE49-F238E27FC236}">
                <a16:creationId xmlns:a16="http://schemas.microsoft.com/office/drawing/2014/main" id="{71058D22-F4F7-4F24-906E-97B2B8DCC79A}"/>
              </a:ext>
            </a:extLst>
          </p:cNvPr>
          <p:cNvSpPr/>
          <p:nvPr/>
        </p:nvSpPr>
        <p:spPr bwMode="auto">
          <a:xfrm>
            <a:off x="75614" y="1239182"/>
            <a:ext cx="2228743" cy="21110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6.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止まれの標識があるが止まらず通る車、自転車あり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　取り締まりの強化</a:t>
            </a:r>
          </a:p>
        </p:txBody>
      </p:sp>
      <p:sp>
        <p:nvSpPr>
          <p:cNvPr id="47" name="フリーフォーム 7">
            <a:extLst>
              <a:ext uri="{FF2B5EF4-FFF2-40B4-BE49-F238E27FC236}">
                <a16:creationId xmlns:a16="http://schemas.microsoft.com/office/drawing/2014/main" id="{7774C939-DAB2-45D3-8F22-08723547B091}"/>
              </a:ext>
            </a:extLst>
          </p:cNvPr>
          <p:cNvSpPr/>
          <p:nvPr/>
        </p:nvSpPr>
        <p:spPr bwMode="auto">
          <a:xfrm rot="16890069">
            <a:off x="1364356" y="4721520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フリーフォーム 7">
            <a:extLst>
              <a:ext uri="{FF2B5EF4-FFF2-40B4-BE49-F238E27FC236}">
                <a16:creationId xmlns:a16="http://schemas.microsoft.com/office/drawing/2014/main" id="{E0078B0D-750A-4F25-B639-59504C87A904}"/>
              </a:ext>
            </a:extLst>
          </p:cNvPr>
          <p:cNvSpPr/>
          <p:nvPr/>
        </p:nvSpPr>
        <p:spPr bwMode="auto">
          <a:xfrm rot="668403">
            <a:off x="835576" y="5025052"/>
            <a:ext cx="212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49" name="フリーフォーム 7">
            <a:extLst>
              <a:ext uri="{FF2B5EF4-FFF2-40B4-BE49-F238E27FC236}">
                <a16:creationId xmlns:a16="http://schemas.microsoft.com/office/drawing/2014/main" id="{3C6D38EC-7685-42A5-A902-E4514660490C}"/>
              </a:ext>
            </a:extLst>
          </p:cNvPr>
          <p:cNvSpPr/>
          <p:nvPr/>
        </p:nvSpPr>
        <p:spPr bwMode="auto">
          <a:xfrm>
            <a:off x="1599862" y="4545134"/>
            <a:ext cx="61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0" name="フリーフォーム 7">
            <a:extLst>
              <a:ext uri="{FF2B5EF4-FFF2-40B4-BE49-F238E27FC236}">
                <a16:creationId xmlns:a16="http://schemas.microsoft.com/office/drawing/2014/main" id="{B36899B8-52DE-49AD-8D2A-532B1F21FB4F}"/>
              </a:ext>
            </a:extLst>
          </p:cNvPr>
          <p:cNvSpPr/>
          <p:nvPr/>
        </p:nvSpPr>
        <p:spPr bwMode="auto">
          <a:xfrm>
            <a:off x="2270778" y="4456243"/>
            <a:ext cx="61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1" name="フリーフォーム 7">
            <a:extLst>
              <a:ext uri="{FF2B5EF4-FFF2-40B4-BE49-F238E27FC236}">
                <a16:creationId xmlns:a16="http://schemas.microsoft.com/office/drawing/2014/main" id="{D56CB8A7-918F-49C3-BEF5-3AF13A7B7A91}"/>
              </a:ext>
            </a:extLst>
          </p:cNvPr>
          <p:cNvSpPr/>
          <p:nvPr/>
        </p:nvSpPr>
        <p:spPr bwMode="auto">
          <a:xfrm rot="17339740">
            <a:off x="2714436" y="4188756"/>
            <a:ext cx="576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3" name="フリーフォーム 7">
            <a:extLst>
              <a:ext uri="{FF2B5EF4-FFF2-40B4-BE49-F238E27FC236}">
                <a16:creationId xmlns:a16="http://schemas.microsoft.com/office/drawing/2014/main" id="{189AD651-9B2B-41F4-994A-47356A7EAC18}"/>
              </a:ext>
            </a:extLst>
          </p:cNvPr>
          <p:cNvSpPr/>
          <p:nvPr/>
        </p:nvSpPr>
        <p:spPr bwMode="auto">
          <a:xfrm rot="16412566">
            <a:off x="2891273" y="3627756"/>
            <a:ext cx="43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4" name="フリーフォーム 7">
            <a:extLst>
              <a:ext uri="{FF2B5EF4-FFF2-40B4-BE49-F238E27FC236}">
                <a16:creationId xmlns:a16="http://schemas.microsoft.com/office/drawing/2014/main" id="{F0684679-55E4-4D44-8097-41B30D1C194E}"/>
              </a:ext>
            </a:extLst>
          </p:cNvPr>
          <p:cNvSpPr/>
          <p:nvPr/>
        </p:nvSpPr>
        <p:spPr bwMode="auto">
          <a:xfrm rot="18633356">
            <a:off x="2817232" y="2585441"/>
            <a:ext cx="205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5" name="フリーフォーム 7">
            <a:extLst>
              <a:ext uri="{FF2B5EF4-FFF2-40B4-BE49-F238E27FC236}">
                <a16:creationId xmlns:a16="http://schemas.microsoft.com/office/drawing/2014/main" id="{F98E10AD-D977-483C-AF3F-AE9E0BDD183D}"/>
              </a:ext>
            </a:extLst>
          </p:cNvPr>
          <p:cNvSpPr/>
          <p:nvPr/>
        </p:nvSpPr>
        <p:spPr bwMode="auto">
          <a:xfrm rot="960342">
            <a:off x="5533462" y="1698048"/>
            <a:ext cx="1008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6" name="フリーフォーム 7">
            <a:extLst>
              <a:ext uri="{FF2B5EF4-FFF2-40B4-BE49-F238E27FC236}">
                <a16:creationId xmlns:a16="http://schemas.microsoft.com/office/drawing/2014/main" id="{0C45E0F6-181D-4BEE-A20F-67DC1C7EB0E6}"/>
              </a:ext>
            </a:extLst>
          </p:cNvPr>
          <p:cNvSpPr/>
          <p:nvPr/>
        </p:nvSpPr>
        <p:spPr bwMode="auto">
          <a:xfrm rot="18864657">
            <a:off x="5182451" y="172424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7" name="フリーフォーム 7">
            <a:extLst>
              <a:ext uri="{FF2B5EF4-FFF2-40B4-BE49-F238E27FC236}">
                <a16:creationId xmlns:a16="http://schemas.microsoft.com/office/drawing/2014/main" id="{89469E6A-6ECA-4FCC-9AB8-7CB0791DF940}"/>
              </a:ext>
            </a:extLst>
          </p:cNvPr>
          <p:cNvSpPr/>
          <p:nvPr/>
        </p:nvSpPr>
        <p:spPr bwMode="auto">
          <a:xfrm>
            <a:off x="5058665" y="1888606"/>
            <a:ext cx="14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8" name="フリーフォーム 7">
            <a:extLst>
              <a:ext uri="{FF2B5EF4-FFF2-40B4-BE49-F238E27FC236}">
                <a16:creationId xmlns:a16="http://schemas.microsoft.com/office/drawing/2014/main" id="{FDAECB40-E9E0-48B2-8821-29354D96BA96}"/>
              </a:ext>
            </a:extLst>
          </p:cNvPr>
          <p:cNvSpPr/>
          <p:nvPr/>
        </p:nvSpPr>
        <p:spPr bwMode="auto">
          <a:xfrm rot="1365835">
            <a:off x="4643846" y="1804836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59" name="フリーフォーム 7">
            <a:extLst>
              <a:ext uri="{FF2B5EF4-FFF2-40B4-BE49-F238E27FC236}">
                <a16:creationId xmlns:a16="http://schemas.microsoft.com/office/drawing/2014/main" id="{6A4FC15F-FCDF-4020-AE7B-85B5FAC9A7B4}"/>
              </a:ext>
            </a:extLst>
          </p:cNvPr>
          <p:cNvSpPr/>
          <p:nvPr/>
        </p:nvSpPr>
        <p:spPr bwMode="auto">
          <a:xfrm rot="20156593">
            <a:off x="4471705" y="1793012"/>
            <a:ext cx="14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0" name="フリーフォーム 7">
            <a:extLst>
              <a:ext uri="{FF2B5EF4-FFF2-40B4-BE49-F238E27FC236}">
                <a16:creationId xmlns:a16="http://schemas.microsoft.com/office/drawing/2014/main" id="{2390E04A-5687-4FF1-A1CB-122F89317264}"/>
              </a:ext>
            </a:extLst>
          </p:cNvPr>
          <p:cNvSpPr/>
          <p:nvPr/>
        </p:nvSpPr>
        <p:spPr bwMode="auto">
          <a:xfrm rot="19470685">
            <a:off x="6462358" y="1537940"/>
            <a:ext cx="115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1" name="フリーフォーム 7">
            <a:extLst>
              <a:ext uri="{FF2B5EF4-FFF2-40B4-BE49-F238E27FC236}">
                <a16:creationId xmlns:a16="http://schemas.microsoft.com/office/drawing/2014/main" id="{AC2976D0-911B-4495-A5E3-88238CC37117}"/>
              </a:ext>
            </a:extLst>
          </p:cNvPr>
          <p:cNvSpPr/>
          <p:nvPr/>
        </p:nvSpPr>
        <p:spPr bwMode="auto">
          <a:xfrm rot="20379175">
            <a:off x="7567315" y="1116081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2" name="フリーフォーム 7">
            <a:extLst>
              <a:ext uri="{FF2B5EF4-FFF2-40B4-BE49-F238E27FC236}">
                <a16:creationId xmlns:a16="http://schemas.microsoft.com/office/drawing/2014/main" id="{D189A8BE-B868-46C7-B434-8A01A8DEBCBF}"/>
              </a:ext>
            </a:extLst>
          </p:cNvPr>
          <p:cNvSpPr/>
          <p:nvPr/>
        </p:nvSpPr>
        <p:spPr bwMode="auto">
          <a:xfrm rot="21401862">
            <a:off x="7988607" y="1007574"/>
            <a:ext cx="115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3" name="フリーフォーム 7">
            <a:extLst>
              <a:ext uri="{FF2B5EF4-FFF2-40B4-BE49-F238E27FC236}">
                <a16:creationId xmlns:a16="http://schemas.microsoft.com/office/drawing/2014/main" id="{54128B57-7B5B-4723-9A10-C44BE8AAA7AC}"/>
              </a:ext>
            </a:extLst>
          </p:cNvPr>
          <p:cNvSpPr/>
          <p:nvPr/>
        </p:nvSpPr>
        <p:spPr bwMode="auto">
          <a:xfrm rot="15659150">
            <a:off x="7661273" y="1433214"/>
            <a:ext cx="648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4" name="フリーフォーム 7">
            <a:extLst>
              <a:ext uri="{FF2B5EF4-FFF2-40B4-BE49-F238E27FC236}">
                <a16:creationId xmlns:a16="http://schemas.microsoft.com/office/drawing/2014/main" id="{04B56386-F9D0-4241-85D3-2CFF1857B7F5}"/>
              </a:ext>
            </a:extLst>
          </p:cNvPr>
          <p:cNvSpPr/>
          <p:nvPr/>
        </p:nvSpPr>
        <p:spPr bwMode="auto">
          <a:xfrm rot="20151358">
            <a:off x="7807079" y="1828062"/>
            <a:ext cx="18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5" name="フリーフォーム 7">
            <a:extLst>
              <a:ext uri="{FF2B5EF4-FFF2-40B4-BE49-F238E27FC236}">
                <a16:creationId xmlns:a16="http://schemas.microsoft.com/office/drawing/2014/main" id="{5D4A3006-3F8D-4ACA-9956-3348D86925C0}"/>
              </a:ext>
            </a:extLst>
          </p:cNvPr>
          <p:cNvSpPr/>
          <p:nvPr/>
        </p:nvSpPr>
        <p:spPr bwMode="auto">
          <a:xfrm rot="16678844">
            <a:off x="7406350" y="2208789"/>
            <a:ext cx="576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6" name="フリーフォーム 7">
            <a:extLst>
              <a:ext uri="{FF2B5EF4-FFF2-40B4-BE49-F238E27FC236}">
                <a16:creationId xmlns:a16="http://schemas.microsoft.com/office/drawing/2014/main" id="{EDF4AB52-6F29-4232-AD91-39AEE59C50E8}"/>
              </a:ext>
            </a:extLst>
          </p:cNvPr>
          <p:cNvSpPr/>
          <p:nvPr/>
        </p:nvSpPr>
        <p:spPr bwMode="auto">
          <a:xfrm rot="2423846">
            <a:off x="7718084" y="2658685"/>
            <a:ext cx="396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7" name="フリーフォーム 7">
            <a:extLst>
              <a:ext uri="{FF2B5EF4-FFF2-40B4-BE49-F238E27FC236}">
                <a16:creationId xmlns:a16="http://schemas.microsoft.com/office/drawing/2014/main" id="{E57289B8-612E-47FE-91D0-F80F9C60F2AE}"/>
              </a:ext>
            </a:extLst>
          </p:cNvPr>
          <p:cNvSpPr/>
          <p:nvPr/>
        </p:nvSpPr>
        <p:spPr bwMode="auto">
          <a:xfrm rot="18120607">
            <a:off x="7976875" y="2926588"/>
            <a:ext cx="18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8" name="フリーフォーム 7">
            <a:extLst>
              <a:ext uri="{FF2B5EF4-FFF2-40B4-BE49-F238E27FC236}">
                <a16:creationId xmlns:a16="http://schemas.microsoft.com/office/drawing/2014/main" id="{9FD6D1EB-3660-4739-921B-8B62E644DF93}"/>
              </a:ext>
            </a:extLst>
          </p:cNvPr>
          <p:cNvSpPr/>
          <p:nvPr/>
        </p:nvSpPr>
        <p:spPr bwMode="auto">
          <a:xfrm rot="2882629">
            <a:off x="7870020" y="3426970"/>
            <a:ext cx="90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69" name="フリーフォーム 7">
            <a:extLst>
              <a:ext uri="{FF2B5EF4-FFF2-40B4-BE49-F238E27FC236}">
                <a16:creationId xmlns:a16="http://schemas.microsoft.com/office/drawing/2014/main" id="{868D5560-5B4C-45C7-AC96-E257EA742E4B}"/>
              </a:ext>
            </a:extLst>
          </p:cNvPr>
          <p:cNvSpPr/>
          <p:nvPr/>
        </p:nvSpPr>
        <p:spPr bwMode="auto">
          <a:xfrm rot="5400000">
            <a:off x="8086433" y="4402243"/>
            <a:ext cx="104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0" name="フリーフォーム 7">
            <a:extLst>
              <a:ext uri="{FF2B5EF4-FFF2-40B4-BE49-F238E27FC236}">
                <a16:creationId xmlns:a16="http://schemas.microsoft.com/office/drawing/2014/main" id="{FAE2F383-6406-489B-9723-9A140FE8A8BE}"/>
              </a:ext>
            </a:extLst>
          </p:cNvPr>
          <p:cNvSpPr/>
          <p:nvPr/>
        </p:nvSpPr>
        <p:spPr bwMode="auto">
          <a:xfrm rot="4654458">
            <a:off x="8283510" y="5314577"/>
            <a:ext cx="86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1" name="フリーフォーム 7">
            <a:extLst>
              <a:ext uri="{FF2B5EF4-FFF2-40B4-BE49-F238E27FC236}">
                <a16:creationId xmlns:a16="http://schemas.microsoft.com/office/drawing/2014/main" id="{35AE14ED-E392-4B45-A548-9DE70140B838}"/>
              </a:ext>
            </a:extLst>
          </p:cNvPr>
          <p:cNvSpPr/>
          <p:nvPr/>
        </p:nvSpPr>
        <p:spPr bwMode="auto">
          <a:xfrm rot="1869700">
            <a:off x="2931617" y="5397584"/>
            <a:ext cx="620285" cy="135877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2" name="フリーフォーム 7">
            <a:extLst>
              <a:ext uri="{FF2B5EF4-FFF2-40B4-BE49-F238E27FC236}">
                <a16:creationId xmlns:a16="http://schemas.microsoft.com/office/drawing/2014/main" id="{42054AC9-F291-4C80-944F-609BD53761A1}"/>
              </a:ext>
            </a:extLst>
          </p:cNvPr>
          <p:cNvSpPr/>
          <p:nvPr/>
        </p:nvSpPr>
        <p:spPr bwMode="auto">
          <a:xfrm rot="21113630" flipV="1">
            <a:off x="3542862" y="5388937"/>
            <a:ext cx="720000" cy="58879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3" name="フリーフォーム 7">
            <a:extLst>
              <a:ext uri="{FF2B5EF4-FFF2-40B4-BE49-F238E27FC236}">
                <a16:creationId xmlns:a16="http://schemas.microsoft.com/office/drawing/2014/main" id="{319EF03E-045E-4C33-A67D-63E91A108923}"/>
              </a:ext>
            </a:extLst>
          </p:cNvPr>
          <p:cNvSpPr/>
          <p:nvPr/>
        </p:nvSpPr>
        <p:spPr bwMode="auto">
          <a:xfrm rot="20627644">
            <a:off x="4348670" y="5374047"/>
            <a:ext cx="684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4" name="フリーフォーム 7">
            <a:extLst>
              <a:ext uri="{FF2B5EF4-FFF2-40B4-BE49-F238E27FC236}">
                <a16:creationId xmlns:a16="http://schemas.microsoft.com/office/drawing/2014/main" id="{D3ADD987-71B6-4E8D-9604-E8DED58163FA}"/>
              </a:ext>
            </a:extLst>
          </p:cNvPr>
          <p:cNvSpPr/>
          <p:nvPr/>
        </p:nvSpPr>
        <p:spPr bwMode="auto">
          <a:xfrm rot="668403">
            <a:off x="5106834" y="5402835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5" name="フリーフォーム 7">
            <a:extLst>
              <a:ext uri="{FF2B5EF4-FFF2-40B4-BE49-F238E27FC236}">
                <a16:creationId xmlns:a16="http://schemas.microsoft.com/office/drawing/2014/main" id="{60077C24-10A7-4C82-BF3A-8C40899D24B9}"/>
              </a:ext>
            </a:extLst>
          </p:cNvPr>
          <p:cNvSpPr/>
          <p:nvPr/>
        </p:nvSpPr>
        <p:spPr bwMode="auto">
          <a:xfrm rot="20356829">
            <a:off x="5554259" y="5405770"/>
            <a:ext cx="18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6" name="フリーフォーム 7">
            <a:extLst>
              <a:ext uri="{FF2B5EF4-FFF2-40B4-BE49-F238E27FC236}">
                <a16:creationId xmlns:a16="http://schemas.microsoft.com/office/drawing/2014/main" id="{55BE804F-70D3-4662-8665-D95E6DDD1ECC}"/>
              </a:ext>
            </a:extLst>
          </p:cNvPr>
          <p:cNvSpPr/>
          <p:nvPr/>
        </p:nvSpPr>
        <p:spPr bwMode="auto">
          <a:xfrm rot="1873385">
            <a:off x="5773084" y="5496142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7" name="フリーフォーム 7">
            <a:extLst>
              <a:ext uri="{FF2B5EF4-FFF2-40B4-BE49-F238E27FC236}">
                <a16:creationId xmlns:a16="http://schemas.microsoft.com/office/drawing/2014/main" id="{1C64564C-5115-4896-AC28-127AE9376121}"/>
              </a:ext>
            </a:extLst>
          </p:cNvPr>
          <p:cNvSpPr/>
          <p:nvPr/>
        </p:nvSpPr>
        <p:spPr bwMode="auto">
          <a:xfrm>
            <a:off x="6210199" y="5589449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8" name="フリーフォーム 7">
            <a:extLst>
              <a:ext uri="{FF2B5EF4-FFF2-40B4-BE49-F238E27FC236}">
                <a16:creationId xmlns:a16="http://schemas.microsoft.com/office/drawing/2014/main" id="{99751F2C-A438-48C1-BB19-73251FC03415}"/>
              </a:ext>
            </a:extLst>
          </p:cNvPr>
          <p:cNvSpPr/>
          <p:nvPr/>
        </p:nvSpPr>
        <p:spPr bwMode="auto">
          <a:xfrm rot="2920716">
            <a:off x="7269179" y="5573857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79" name="フリーフォーム 7">
            <a:extLst>
              <a:ext uri="{FF2B5EF4-FFF2-40B4-BE49-F238E27FC236}">
                <a16:creationId xmlns:a16="http://schemas.microsoft.com/office/drawing/2014/main" id="{C53FC971-B434-489D-942E-30353C256664}"/>
              </a:ext>
            </a:extLst>
          </p:cNvPr>
          <p:cNvSpPr/>
          <p:nvPr/>
        </p:nvSpPr>
        <p:spPr bwMode="auto">
          <a:xfrm rot="20090777">
            <a:off x="6646409" y="5470583"/>
            <a:ext cx="612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sp>
        <p:nvSpPr>
          <p:cNvPr id="80" name="フリーフォーム 7">
            <a:extLst>
              <a:ext uri="{FF2B5EF4-FFF2-40B4-BE49-F238E27FC236}">
                <a16:creationId xmlns:a16="http://schemas.microsoft.com/office/drawing/2014/main" id="{66A3BE0A-20BE-4308-B835-E268124CA707}"/>
              </a:ext>
            </a:extLst>
          </p:cNvPr>
          <p:cNvSpPr/>
          <p:nvPr/>
        </p:nvSpPr>
        <p:spPr bwMode="auto">
          <a:xfrm rot="343201">
            <a:off x="8842121" y="5959433"/>
            <a:ext cx="360000" cy="0"/>
          </a:xfrm>
          <a:custGeom>
            <a:avLst/>
            <a:gdLst>
              <a:gd name="connsiteX0" fmla="*/ 0 w 342900"/>
              <a:gd name="connsiteY0" fmla="*/ 0 h 0"/>
              <a:gd name="connsiteX1" fmla="*/ 342900 w 342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noFill/>
          <a:ln w="50800" cap="flat" cmpd="sng" algn="ctr">
            <a:solidFill>
              <a:srgbClr val="FF0000">
                <a:alpha val="6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Text" lastClr="000000"/>
              </a:solidFill>
              <a:latin typeface="Arial"/>
              <a:ea typeface="ＭＳ Ｐゴシック"/>
            </a:endParaRPr>
          </a:p>
        </p:txBody>
      </p:sp>
      <p:grpSp>
        <p:nvGrpSpPr>
          <p:cNvPr id="32" name="Group 82">
            <a:extLst>
              <a:ext uri="{FF2B5EF4-FFF2-40B4-BE49-F238E27FC236}">
                <a16:creationId xmlns:a16="http://schemas.microsoft.com/office/drawing/2014/main" id="{55564826-D956-436C-BE84-3E93E4625F4E}"/>
              </a:ext>
            </a:extLst>
          </p:cNvPr>
          <p:cNvGrpSpPr>
            <a:grpSpLocks/>
          </p:cNvGrpSpPr>
          <p:nvPr/>
        </p:nvGrpSpPr>
        <p:grpSpPr bwMode="auto">
          <a:xfrm>
            <a:off x="6805672" y="5790002"/>
            <a:ext cx="2093912" cy="828675"/>
            <a:chOff x="4414" y="3759"/>
            <a:chExt cx="1319" cy="522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467DCC46-80E4-47AB-B8DB-48B1D6C3CEDD}"/>
                </a:ext>
              </a:extLst>
            </p:cNvPr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4" name="円/楕円 5">
              <a:extLst>
                <a:ext uri="{FF2B5EF4-FFF2-40B4-BE49-F238E27FC236}">
                  <a16:creationId xmlns:a16="http://schemas.microsoft.com/office/drawing/2014/main" id="{D3BBC1BA-1B95-4EAE-B7F2-49AE2D448064}"/>
                </a:ext>
              </a:extLst>
            </p:cNvPr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5" name="テキスト ボックス 69">
              <a:extLst>
                <a:ext uri="{FF2B5EF4-FFF2-40B4-BE49-F238E27FC236}">
                  <a16:creationId xmlns:a16="http://schemas.microsoft.com/office/drawing/2014/main" id="{E17BE279-EA92-4732-869E-D076323DE4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36" name="フリーフォーム 7">
              <a:extLst>
                <a:ext uri="{FF2B5EF4-FFF2-40B4-BE49-F238E27FC236}">
                  <a16:creationId xmlns:a16="http://schemas.microsoft.com/office/drawing/2014/main" id="{247B819A-347C-478B-AAF9-8A3DA55226E8}"/>
                </a:ext>
              </a:extLst>
            </p:cNvPr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7" name="テキスト ボックス 72">
              <a:extLst>
                <a:ext uri="{FF2B5EF4-FFF2-40B4-BE49-F238E27FC236}">
                  <a16:creationId xmlns:a16="http://schemas.microsoft.com/office/drawing/2014/main" id="{BAD21EB5-E571-4065-A45F-796FAD285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sp>
        <p:nvSpPr>
          <p:cNvPr id="82" name="円/楕円 29">
            <a:extLst>
              <a:ext uri="{FF2B5EF4-FFF2-40B4-BE49-F238E27FC236}">
                <a16:creationId xmlns:a16="http://schemas.microsoft.com/office/drawing/2014/main" id="{199AE919-705A-48F4-98F7-AC391783A9D6}"/>
              </a:ext>
            </a:extLst>
          </p:cNvPr>
          <p:cNvSpPr/>
          <p:nvPr/>
        </p:nvSpPr>
        <p:spPr>
          <a:xfrm rot="792289">
            <a:off x="4584473" y="1743957"/>
            <a:ext cx="966121" cy="254023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84" name="正方形/長方形 15">
            <a:extLst>
              <a:ext uri="{FF2B5EF4-FFF2-40B4-BE49-F238E27FC236}">
                <a16:creationId xmlns:a16="http://schemas.microsoft.com/office/drawing/2014/main" id="{DFB7177A-158D-4FD5-9CE4-C67D4FC203A4}"/>
              </a:ext>
            </a:extLst>
          </p:cNvPr>
          <p:cNvSpPr/>
          <p:nvPr/>
        </p:nvSpPr>
        <p:spPr bwMode="auto">
          <a:xfrm>
            <a:off x="4326540" y="3916439"/>
            <a:ext cx="2083980" cy="20044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7.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尾浜集会所の前のカーブで車が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スピードを出して突っ込んでくる</a:t>
            </a: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白線引き直しを検討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86" name="図 85">
            <a:extLst>
              <a:ext uri="{FF2B5EF4-FFF2-40B4-BE49-F238E27FC236}">
                <a16:creationId xmlns:a16="http://schemas.microsoft.com/office/drawing/2014/main" id="{E15D7BAB-F92D-4BE2-B7AF-6C9DAA29F34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09452" y="4428232"/>
            <a:ext cx="1322695" cy="992021"/>
          </a:xfrm>
          <a:prstGeom prst="rect">
            <a:avLst/>
          </a:prstGeom>
        </p:spPr>
      </p:pic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2AA189DF-1666-41EA-8310-51E0681E8324}"/>
              </a:ext>
            </a:extLst>
          </p:cNvPr>
          <p:cNvCxnSpPr>
            <a:cxnSpLocks/>
            <a:stCxn id="84" idx="0"/>
            <a:endCxn id="82" idx="4"/>
          </p:cNvCxnSpPr>
          <p:nvPr/>
        </p:nvCxnSpPr>
        <p:spPr>
          <a:xfrm flipH="1" flipV="1">
            <a:off x="5038520" y="1994622"/>
            <a:ext cx="330010" cy="1921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90FE2016-E8F3-4C2B-89BD-2A8F75909FBF}"/>
              </a:ext>
            </a:extLst>
          </p:cNvPr>
          <p:cNvCxnSpPr>
            <a:cxnSpLocks/>
            <a:endCxn id="82" idx="6"/>
          </p:cNvCxnSpPr>
          <p:nvPr/>
        </p:nvCxnSpPr>
        <p:spPr>
          <a:xfrm flipH="1" flipV="1">
            <a:off x="5537822" y="1981316"/>
            <a:ext cx="1646470" cy="236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図 80">
            <a:extLst>
              <a:ext uri="{FF2B5EF4-FFF2-40B4-BE49-F238E27FC236}">
                <a16:creationId xmlns:a16="http://schemas.microsoft.com/office/drawing/2014/main" id="{93498DE3-E548-4444-A49F-7B94E16E933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1265" y="1672286"/>
            <a:ext cx="1487057" cy="1115293"/>
          </a:xfrm>
          <a:prstGeom prst="rect">
            <a:avLst/>
          </a:prstGeom>
        </p:spPr>
      </p:pic>
      <p:sp>
        <p:nvSpPr>
          <p:cNvPr id="83" name="円/楕円 29">
            <a:extLst>
              <a:ext uri="{FF2B5EF4-FFF2-40B4-BE49-F238E27FC236}">
                <a16:creationId xmlns:a16="http://schemas.microsoft.com/office/drawing/2014/main" id="{C25F126D-3C0E-4B0A-A6A5-186CA6312750}"/>
              </a:ext>
            </a:extLst>
          </p:cNvPr>
          <p:cNvSpPr/>
          <p:nvPr/>
        </p:nvSpPr>
        <p:spPr>
          <a:xfrm>
            <a:off x="1508466" y="4612492"/>
            <a:ext cx="180000" cy="18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87" name="正方形/長方形 15">
            <a:extLst>
              <a:ext uri="{FF2B5EF4-FFF2-40B4-BE49-F238E27FC236}">
                <a16:creationId xmlns:a16="http://schemas.microsoft.com/office/drawing/2014/main" id="{EAE5F22A-06D0-43ED-B15F-CDEDEABF494B}"/>
              </a:ext>
            </a:extLst>
          </p:cNvPr>
          <p:cNvSpPr/>
          <p:nvPr/>
        </p:nvSpPr>
        <p:spPr bwMode="auto">
          <a:xfrm>
            <a:off x="2678594" y="2005440"/>
            <a:ext cx="1979271" cy="1790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空き家があり危険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/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都市計画課情報提供済み</a:t>
            </a:r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2BA82792-3887-42B1-9B88-51B8FC570A0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86489" y="2285207"/>
            <a:ext cx="1460208" cy="1095156"/>
          </a:xfrm>
          <a:prstGeom prst="rect">
            <a:avLst/>
          </a:prstGeom>
        </p:spPr>
      </p:pic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B46899DF-0525-47C4-9A6F-E27AB95A1EB2}"/>
              </a:ext>
            </a:extLst>
          </p:cNvPr>
          <p:cNvCxnSpPr>
            <a:cxnSpLocks/>
            <a:endCxn id="38" idx="0"/>
          </p:cNvCxnSpPr>
          <p:nvPr/>
        </p:nvCxnSpPr>
        <p:spPr>
          <a:xfrm flipH="1">
            <a:off x="855586" y="3350263"/>
            <a:ext cx="180000" cy="190734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 Box 70">
            <a:extLst>
              <a:ext uri="{FF2B5EF4-FFF2-40B4-BE49-F238E27FC236}">
                <a16:creationId xmlns:a16="http://schemas.microsoft.com/office/drawing/2014/main" id="{EDCA4AB1-19D3-4F1D-ACEF-ED3859D7E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447" y="14496"/>
            <a:ext cx="12835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し　り　つ</a:t>
            </a:r>
          </a:p>
        </p:txBody>
      </p:sp>
      <p:sp>
        <p:nvSpPr>
          <p:cNvPr id="85" name="正方形/長方形 15">
            <a:extLst>
              <a:ext uri="{FF2B5EF4-FFF2-40B4-BE49-F238E27FC236}">
                <a16:creationId xmlns:a16="http://schemas.microsoft.com/office/drawing/2014/main" id="{1A35C24F-070C-4F10-B699-8B80B42B4FC8}"/>
              </a:ext>
            </a:extLst>
          </p:cNvPr>
          <p:cNvSpPr/>
          <p:nvPr/>
        </p:nvSpPr>
        <p:spPr bwMode="auto">
          <a:xfrm>
            <a:off x="6693432" y="2048949"/>
            <a:ext cx="2083980" cy="28166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t" anchorCtr="0">
            <a:noAutofit/>
          </a:bodyPr>
          <a:lstStyle/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空き家あり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〈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対策メニュー</a:t>
            </a: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〉</a:t>
            </a:r>
          </a:p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lang="ja-JP" altLang="en-US" sz="1000" dirty="0">
                <a:solidFill>
                  <a:srgbClr val="FF0000"/>
                </a:solidFill>
                <a:latin typeface="Arial" charset="0"/>
              </a:rPr>
              <a:t>都市計画課情報提供済み</a:t>
            </a: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91" name="図 90">
            <a:extLst>
              <a:ext uri="{FF2B5EF4-FFF2-40B4-BE49-F238E27FC236}">
                <a16:creationId xmlns:a16="http://schemas.microsoft.com/office/drawing/2014/main" id="{337D62DB-4891-458E-8F2D-242ABD80141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26745" y="2398718"/>
            <a:ext cx="1322694" cy="992021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34321F2F-9D2A-42C7-932F-307554A3D38C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7199" y="3428571"/>
            <a:ext cx="1322694" cy="99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89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237</Words>
  <Application>Microsoft Office PowerPoint</Application>
  <PresentationFormat>画面に合わせる (4:3)</PresentationFormat>
  <Paragraphs>119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学校05</dc:creator>
  <cp:lastModifiedBy>学校04</cp:lastModifiedBy>
  <cp:revision>38</cp:revision>
  <cp:lastPrinted>2024-10-07T01:48:06Z</cp:lastPrinted>
  <dcterms:modified xsi:type="dcterms:W3CDTF">2025-01-15T01:55:01Z</dcterms:modified>
</cp:coreProperties>
</file>