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94699" autoAdjust="0"/>
  </p:normalViewPr>
  <p:slideViewPr>
    <p:cSldViewPr snapToGrid="0">
      <p:cViewPr varScale="1">
        <p:scale>
          <a:sx n="72" d="100"/>
          <a:sy n="72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E0691-D4A4-4C35-A9B9-124AB9CC581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B6300-AB05-464B-8326-96C567D3AA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3742-B492-4423-8F16-2E6020BF2E3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394DC-5CDC-46B5-A437-B188FB5574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600CB-31B4-4C1C-B55C-A3660D10363C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20932-575D-41C9-9622-0203360CBE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3A2EE-D283-4D36-9335-0195C2DCB82B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025B5-409E-4684-A986-AAC8A39D03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BFB5-AA9F-43C2-8560-B1B3175A3B71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C7C2-712F-4422-AA9C-C39AB2066D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2EE0-49F0-4D2F-8580-0712182FE095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90ED1-A054-4E71-B43E-C018320DB2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BA2CD-7761-4271-A40B-4D10B01776B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9AF4-2736-40D0-A9CF-AA8AD45C24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9BFAA-B839-484C-9F09-1B2CAA4A19DA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FAF01-D527-48C9-9776-9B2DA53711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375A3-AE41-481D-AEA3-B188FF9D7E94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16783-C525-45F2-84D7-4B5CD1C844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CBC4-2F64-4FDA-B0EA-E1B425A284BC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EA29-3E84-422A-9B3F-7166222DF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8A7B1-9B34-413E-867D-44558126C059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0CCB0-6B18-40B6-BBB8-3E8DA964B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9CF6A8-9002-4BFA-8A6D-96D6676151D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CF217E-0C77-4F40-B030-F1451C332D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9">
            <a:extLst>
              <a:ext uri="{FF2B5EF4-FFF2-40B4-BE49-F238E27FC236}">
                <a16:creationId xmlns:a16="http://schemas.microsoft.com/office/drawing/2014/main" id="{BDEF3A7E-6041-4F68-A287-C24405758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5073" y="1449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82">
            <a:extLst>
              <a:ext uri="{FF2B5EF4-FFF2-40B4-BE49-F238E27FC236}">
                <a16:creationId xmlns:a16="http://schemas.microsoft.com/office/drawing/2014/main" id="{A8548196-39BE-4728-8939-8D2D46FB3551}"/>
              </a:ext>
            </a:extLst>
          </p:cNvPr>
          <p:cNvGrpSpPr>
            <a:grpSpLocks/>
          </p:cNvGrpSpPr>
          <p:nvPr/>
        </p:nvGrpSpPr>
        <p:grpSpPr bwMode="auto">
          <a:xfrm>
            <a:off x="6833394" y="5762625"/>
            <a:ext cx="2093912" cy="828675"/>
            <a:chOff x="4414" y="3759"/>
            <a:chExt cx="1319" cy="522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82D7B37D-4648-44D6-8A7B-A5884169282D}"/>
                </a:ext>
              </a:extLst>
            </p:cNvPr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8" name="円/楕円 91">
              <a:extLst>
                <a:ext uri="{FF2B5EF4-FFF2-40B4-BE49-F238E27FC236}">
                  <a16:creationId xmlns:a16="http://schemas.microsoft.com/office/drawing/2014/main" id="{7F183ED5-7384-40AC-9F45-BA2D156D5060}"/>
                </a:ext>
              </a:extLst>
            </p:cNvPr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テキスト ボックス 69">
              <a:extLst>
                <a:ext uri="{FF2B5EF4-FFF2-40B4-BE49-F238E27FC236}">
                  <a16:creationId xmlns:a16="http://schemas.microsoft.com/office/drawing/2014/main" id="{15039A40-BA1E-4D26-96A7-B2897EB1D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10" name="フリーフォーム 93">
              <a:extLst>
                <a:ext uri="{FF2B5EF4-FFF2-40B4-BE49-F238E27FC236}">
                  <a16:creationId xmlns:a16="http://schemas.microsoft.com/office/drawing/2014/main" id="{3A3173E6-32C3-4865-BFEE-00D335966203}"/>
                </a:ext>
              </a:extLst>
            </p:cNvPr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1" name="テキスト ボックス 72">
              <a:extLst>
                <a:ext uri="{FF2B5EF4-FFF2-40B4-BE49-F238E27FC236}">
                  <a16:creationId xmlns:a16="http://schemas.microsoft.com/office/drawing/2014/main" id="{E8B6ACB4-2577-4B55-95D0-BEB141E59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pic>
        <p:nvPicPr>
          <p:cNvPr id="12" name="Picture 28">
            <a:extLst>
              <a:ext uri="{FF2B5EF4-FFF2-40B4-BE49-F238E27FC236}">
                <a16:creationId xmlns:a16="http://schemas.microsoft.com/office/drawing/2014/main" id="{DFFC562B-561A-4FDD-BBDF-610439DF4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" y="6448425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6">
            <a:extLst>
              <a:ext uri="{FF2B5EF4-FFF2-40B4-BE49-F238E27FC236}">
                <a16:creationId xmlns:a16="http://schemas.microsoft.com/office/drawing/2014/main" id="{C0E9AD0E-C6BD-4228-B632-A0F39D159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434" y="1030643"/>
            <a:ext cx="805793" cy="2064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r>
              <a:rPr lang="ja-JP" altLang="en-US" sz="1200" b="1" dirty="0">
                <a:solidFill>
                  <a:srgbClr val="3333FF"/>
                </a:solidFill>
              </a:rPr>
              <a:t>江津中学校</a:t>
            </a:r>
          </a:p>
        </p:txBody>
      </p:sp>
      <p:sp>
        <p:nvSpPr>
          <p:cNvPr id="17" name="テキスト ボックス 4">
            <a:extLst>
              <a:ext uri="{FF2B5EF4-FFF2-40B4-BE49-F238E27FC236}">
                <a16:creationId xmlns:a16="http://schemas.microsoft.com/office/drawing/2014/main" id="{F6053A37-CEB0-4DF9-9659-D6728078C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" y="82550"/>
            <a:ext cx="91440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　江津中学校校区　通学路対策箇所図　　　　</a:t>
            </a:r>
            <a:r>
              <a:rPr lang="en-US" altLang="ja-JP" sz="1400" dirty="0">
                <a:latin typeface="Calibri" pitchFamily="34" charset="0"/>
              </a:rPr>
              <a:t>R6</a:t>
            </a:r>
            <a:r>
              <a:rPr lang="ja-JP" altLang="en-US" sz="1400" dirty="0">
                <a:latin typeface="Calibri" pitchFamily="34" charset="0"/>
              </a:rPr>
              <a:t>年</a:t>
            </a:r>
            <a:r>
              <a:rPr lang="en-US" altLang="ja-JP" sz="1400" dirty="0">
                <a:latin typeface="Calibri" pitchFamily="34" charset="0"/>
              </a:rPr>
              <a:t>8</a:t>
            </a:r>
            <a:r>
              <a:rPr lang="ja-JP" altLang="en-US" sz="1400" dirty="0">
                <a:latin typeface="Calibri" pitchFamily="34" charset="0"/>
              </a:rPr>
              <a:t>月現在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sp>
        <p:nvSpPr>
          <p:cNvPr id="24" name="正方形/長方形 15">
            <a:extLst>
              <a:ext uri="{FF2B5EF4-FFF2-40B4-BE49-F238E27FC236}">
                <a16:creationId xmlns:a16="http://schemas.microsoft.com/office/drawing/2014/main" id="{9037D62B-947B-49BB-99C0-545F3330D06E}"/>
              </a:ext>
            </a:extLst>
          </p:cNvPr>
          <p:cNvSpPr/>
          <p:nvPr/>
        </p:nvSpPr>
        <p:spPr bwMode="auto">
          <a:xfrm>
            <a:off x="4848954" y="4010845"/>
            <a:ext cx="1528290" cy="2145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4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．溝蓋がなく、車道が狭い。昨年度接触事故あり。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lang="en-US" altLang="ja-JP" sz="1000" i="1" dirty="0">
                <a:solidFill>
                  <a:srgbClr val="FF0000"/>
                </a:solidFill>
                <a:latin typeface="Arial" charset="0"/>
              </a:rPr>
              <a:t>R5</a:t>
            </a:r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溝蓋設置済み</a:t>
            </a:r>
          </a:p>
        </p:txBody>
      </p:sp>
      <p:sp>
        <p:nvSpPr>
          <p:cNvPr id="27" name="円/楕円 91">
            <a:extLst>
              <a:ext uri="{FF2B5EF4-FFF2-40B4-BE49-F238E27FC236}">
                <a16:creationId xmlns:a16="http://schemas.microsoft.com/office/drawing/2014/main" id="{46023585-FF97-482B-8444-919460A802C2}"/>
              </a:ext>
            </a:extLst>
          </p:cNvPr>
          <p:cNvSpPr/>
          <p:nvPr/>
        </p:nvSpPr>
        <p:spPr bwMode="auto">
          <a:xfrm>
            <a:off x="6204330" y="3181101"/>
            <a:ext cx="232871" cy="229044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28" name="Line 88">
            <a:extLst>
              <a:ext uri="{FF2B5EF4-FFF2-40B4-BE49-F238E27FC236}">
                <a16:creationId xmlns:a16="http://schemas.microsoft.com/office/drawing/2014/main" id="{322802AD-CF20-4CAE-9648-56E74DDA97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2482" y="3424640"/>
            <a:ext cx="232871" cy="55449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lg" len="med"/>
          </a:ln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2" name="円/楕円 91">
            <a:extLst>
              <a:ext uri="{FF2B5EF4-FFF2-40B4-BE49-F238E27FC236}">
                <a16:creationId xmlns:a16="http://schemas.microsoft.com/office/drawing/2014/main" id="{A2F5CBAC-FFE6-4312-9F27-74DB88F5FFB8}"/>
              </a:ext>
            </a:extLst>
          </p:cNvPr>
          <p:cNvSpPr/>
          <p:nvPr/>
        </p:nvSpPr>
        <p:spPr bwMode="auto">
          <a:xfrm>
            <a:off x="8186001" y="537870"/>
            <a:ext cx="303032" cy="316182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34" name="正方形/長方形 15">
            <a:extLst>
              <a:ext uri="{FF2B5EF4-FFF2-40B4-BE49-F238E27FC236}">
                <a16:creationId xmlns:a16="http://schemas.microsoft.com/office/drawing/2014/main" id="{6DC6072B-61A6-4D6A-A580-767662F74237}"/>
              </a:ext>
            </a:extLst>
          </p:cNvPr>
          <p:cNvSpPr/>
          <p:nvPr/>
        </p:nvSpPr>
        <p:spPr bwMode="auto">
          <a:xfrm>
            <a:off x="4127378" y="760869"/>
            <a:ext cx="1510600" cy="15295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no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5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．カーブミラーがなく、確認しずらい。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ja-JP" altLang="en-US" sz="1000" i="1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lang="en-US" altLang="ja-JP" sz="1000" i="1" dirty="0">
                <a:solidFill>
                  <a:srgbClr val="FF0000"/>
                </a:solidFill>
                <a:latin typeface="Arial" charset="0"/>
              </a:rPr>
              <a:t>R5</a:t>
            </a:r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外側線引き直し等対応済み</a:t>
            </a:r>
          </a:p>
        </p:txBody>
      </p:sp>
      <p:sp>
        <p:nvSpPr>
          <p:cNvPr id="35" name="Line 88">
            <a:extLst>
              <a:ext uri="{FF2B5EF4-FFF2-40B4-BE49-F238E27FC236}">
                <a16:creationId xmlns:a16="http://schemas.microsoft.com/office/drawing/2014/main" id="{2EF11002-651A-4467-A636-61C860D6E5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3809" y="749447"/>
            <a:ext cx="2522192" cy="99109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lg" len="med"/>
          </a:ln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" name="Text Box 70">
            <a:extLst>
              <a:ext uri="{FF2B5EF4-FFF2-40B4-BE49-F238E27FC236}">
                <a16:creationId xmlns:a16="http://schemas.microsoft.com/office/drawing/2014/main" id="{1920BE31-0982-4601-BB41-5D22D9CCC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447" y="14496"/>
            <a:ext cx="12835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し　り　つ</a:t>
            </a:r>
          </a:p>
        </p:txBody>
      </p:sp>
      <p:sp>
        <p:nvSpPr>
          <p:cNvPr id="21" name="Text Box 70">
            <a:extLst>
              <a:ext uri="{FF2B5EF4-FFF2-40B4-BE49-F238E27FC236}">
                <a16:creationId xmlns:a16="http://schemas.microsoft.com/office/drawing/2014/main" id="{F3806FD0-F798-44E1-B6EA-D6E87F941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23" y="0"/>
            <a:ext cx="6996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74EAFE5-B739-4187-95F7-BF39115CB18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083" y="4533080"/>
            <a:ext cx="1318717" cy="98903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863D756-03EE-448D-A992-3E4020DF7CF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6876" y="1174475"/>
            <a:ext cx="855264" cy="641448"/>
          </a:xfrm>
          <a:prstGeom prst="rect">
            <a:avLst/>
          </a:prstGeom>
        </p:spPr>
      </p:pic>
      <p:sp>
        <p:nvSpPr>
          <p:cNvPr id="29" name="円/楕円 102">
            <a:extLst>
              <a:ext uri="{FF2B5EF4-FFF2-40B4-BE49-F238E27FC236}">
                <a16:creationId xmlns:a16="http://schemas.microsoft.com/office/drawing/2014/main" id="{BD84A387-6BFB-4DF1-B773-CF6CFB304ADD}"/>
              </a:ext>
            </a:extLst>
          </p:cNvPr>
          <p:cNvSpPr/>
          <p:nvPr/>
        </p:nvSpPr>
        <p:spPr>
          <a:xfrm rot="2909470">
            <a:off x="8487846" y="1185176"/>
            <a:ext cx="249856" cy="250589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9E79EC73-E215-46F2-95A7-6035701DB60D}"/>
              </a:ext>
            </a:extLst>
          </p:cNvPr>
          <p:cNvCxnSpPr>
            <a:cxnSpLocks/>
          </p:cNvCxnSpPr>
          <p:nvPr/>
        </p:nvCxnSpPr>
        <p:spPr>
          <a:xfrm flipV="1">
            <a:off x="4370702" y="1744029"/>
            <a:ext cx="2850785" cy="24906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15">
            <a:extLst>
              <a:ext uri="{FF2B5EF4-FFF2-40B4-BE49-F238E27FC236}">
                <a16:creationId xmlns:a16="http://schemas.microsoft.com/office/drawing/2014/main" id="{311138A1-39D3-4E59-ABE3-DA4BB2857398}"/>
              </a:ext>
            </a:extLst>
          </p:cNvPr>
          <p:cNvSpPr/>
          <p:nvPr/>
        </p:nvSpPr>
        <p:spPr bwMode="auto">
          <a:xfrm>
            <a:off x="6709159" y="2573869"/>
            <a:ext cx="2345954" cy="2145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6.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今年度接触事故あり。自転車通行用の色表示またはミラーの調整をしてほしい。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　　ミラー修繕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6B376C60-6DDB-43C7-949C-18D71C7F2A09}"/>
              </a:ext>
            </a:extLst>
          </p:cNvPr>
          <p:cNvCxnSpPr>
            <a:cxnSpLocks/>
          </p:cNvCxnSpPr>
          <p:nvPr/>
        </p:nvCxnSpPr>
        <p:spPr>
          <a:xfrm flipV="1">
            <a:off x="8627658" y="1386905"/>
            <a:ext cx="0" cy="84222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91">
            <a:extLst>
              <a:ext uri="{FF2B5EF4-FFF2-40B4-BE49-F238E27FC236}">
                <a16:creationId xmlns:a16="http://schemas.microsoft.com/office/drawing/2014/main" id="{7F84A083-5E18-479D-BEDE-2E70DD10BB0C}"/>
              </a:ext>
            </a:extLst>
          </p:cNvPr>
          <p:cNvSpPr/>
          <p:nvPr/>
        </p:nvSpPr>
        <p:spPr bwMode="auto">
          <a:xfrm>
            <a:off x="7244008" y="1578975"/>
            <a:ext cx="232871" cy="229044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37" name="正方形/長方形 15">
            <a:extLst>
              <a:ext uri="{FF2B5EF4-FFF2-40B4-BE49-F238E27FC236}">
                <a16:creationId xmlns:a16="http://schemas.microsoft.com/office/drawing/2014/main" id="{8A3A1552-967A-43D5-9FDB-8D3D09CCB94F}"/>
              </a:ext>
            </a:extLst>
          </p:cNvPr>
          <p:cNvSpPr/>
          <p:nvPr/>
        </p:nvSpPr>
        <p:spPr bwMode="auto">
          <a:xfrm>
            <a:off x="1847056" y="4240380"/>
            <a:ext cx="2621545" cy="2453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7.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五左衛門並木通りから渡利小児科へ行く交差点で、横断歩道を渡る際に、大型トラックが右折車線で渡らせようと止まっても、直進車が隠れて見えず、危ない。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>
              <a:defRPr/>
            </a:pPr>
            <a:r>
              <a:rPr lang="ja-JP" altLang="en-US" sz="1000" dirty="0">
                <a:solidFill>
                  <a:srgbClr val="FF0000"/>
                </a:solidFill>
                <a:latin typeface="Arial" charset="0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取り締まり強化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15496D6-AE3A-45BB-A1F2-D8F54AE3D5F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4068" y="3326239"/>
            <a:ext cx="1017349" cy="76301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4985CE9-53EE-40A0-A526-5C27B245DC4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6354" y="3364121"/>
            <a:ext cx="1069352" cy="80201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869F0400-38DE-4600-98FD-F531E30907A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5908" y="4970999"/>
            <a:ext cx="1823058" cy="1367294"/>
          </a:xfrm>
          <a:prstGeom prst="rect">
            <a:avLst/>
          </a:prstGeom>
        </p:spPr>
      </p:pic>
      <p:sp>
        <p:nvSpPr>
          <p:cNvPr id="33" name="円/楕円 91">
            <a:extLst>
              <a:ext uri="{FF2B5EF4-FFF2-40B4-BE49-F238E27FC236}">
                <a16:creationId xmlns:a16="http://schemas.microsoft.com/office/drawing/2014/main" id="{D9BEB374-A868-4467-B677-6E13237EC099}"/>
              </a:ext>
            </a:extLst>
          </p:cNvPr>
          <p:cNvSpPr/>
          <p:nvPr/>
        </p:nvSpPr>
        <p:spPr bwMode="auto">
          <a:xfrm rot="19743105">
            <a:off x="4191666" y="2706661"/>
            <a:ext cx="995135" cy="25342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38" name="Line 88">
            <a:extLst>
              <a:ext uri="{FF2B5EF4-FFF2-40B4-BE49-F238E27FC236}">
                <a16:creationId xmlns:a16="http://schemas.microsoft.com/office/drawing/2014/main" id="{DADAE8ED-9513-4DD8-8E83-4DA6985B8B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2482" y="2762052"/>
            <a:ext cx="983790" cy="4955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lg" len="med"/>
          </a:ln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9" name="正方形/長方形 15">
            <a:extLst>
              <a:ext uri="{FF2B5EF4-FFF2-40B4-BE49-F238E27FC236}">
                <a16:creationId xmlns:a16="http://schemas.microsoft.com/office/drawing/2014/main" id="{E50A1FB8-2DCF-48BC-BD8B-DFAABE89F4C3}"/>
              </a:ext>
            </a:extLst>
          </p:cNvPr>
          <p:cNvSpPr/>
          <p:nvPr/>
        </p:nvSpPr>
        <p:spPr bwMode="auto">
          <a:xfrm>
            <a:off x="1329204" y="1237120"/>
            <a:ext cx="2233268" cy="1697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no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8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．歩道に草木がはみ出し、それを避けるために歩道から車道に出て危ない。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ja-JP" altLang="en-US" sz="1000" i="1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　</a:t>
            </a:r>
            <a:r>
              <a:rPr lang="en-US" altLang="ja-JP" sz="1000" i="1" dirty="0">
                <a:solidFill>
                  <a:srgbClr val="FF0000"/>
                </a:solidFill>
                <a:latin typeface="Arial" charset="0"/>
              </a:rPr>
              <a:t>R6</a:t>
            </a:r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伐採対応済み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476BB37-FDA1-445F-9B62-378448EFE3C7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1190" y="1697317"/>
            <a:ext cx="965740" cy="72430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BCC797D-E7BD-4841-B3D3-3015B3C79B47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3263" y="1697316"/>
            <a:ext cx="965740" cy="72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37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184</Words>
  <Application>Microsoft Office PowerPoint</Application>
  <PresentationFormat>画面に合わせる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江津中02_教頭</dc:creator>
  <cp:lastModifiedBy>学校04</cp:lastModifiedBy>
  <cp:revision>30</cp:revision>
  <cp:lastPrinted>2024-10-07T01:46:09Z</cp:lastPrinted>
  <dcterms:modified xsi:type="dcterms:W3CDTF">2025-01-15T01:52:05Z</dcterms:modified>
</cp:coreProperties>
</file>