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5147" autoAdjust="0"/>
  </p:normalViewPr>
  <p:slideViewPr>
    <p:cSldViewPr snapToGrid="0">
      <p:cViewPr varScale="1">
        <p:scale>
          <a:sx n="68" d="100"/>
          <a:sy n="68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7E8C-9EA2-43CB-88DA-4604DF36E332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6AF7-73EE-449F-A315-0DBB9923DC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601C-2A7B-4B62-B44E-80101E4BECB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07ED-8667-4953-AA5B-FDCCECA2D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6B4E-49DA-479A-9E95-37FFF2B4E278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B2904-5BA7-43AA-8E81-8578AD7F8D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50D02-8A37-4C88-95C0-7D55D223C14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6EC50-A004-4D68-A8EC-77D0D557CD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166AC-FD4C-4763-9CB4-6048D4C689F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F48A-F89E-4EB9-A269-F2071708A0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0D7EC-D0BA-4E1C-916B-4D11ACC33D6A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469AB-8B1E-4A48-80B4-AE41F91233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93B69-46CE-4FE7-9351-B79042A4FBB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BE96-7007-4628-AA08-907CE92977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E2B7A-BFF5-4331-A60B-08B0EB2CF6D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129DF-A8FE-4D58-88FC-8EAF50C0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E9033-4488-4FDD-B0F0-5D931C7C82F5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7BB8-D3BD-4082-B5CC-7D7587E626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4C32B-67A9-4D1B-A391-23FEB811E987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D804-A579-4008-BAB4-A27D32E655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3F11-EA5C-420A-A2BB-3EF6DF981D2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9C7C-ED75-4F6E-A049-A41C72DDEE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513D16-506C-47E7-A02F-A24BC91857B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2A76D-C6CB-4683-A27B-18DB4A39E5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7" name="Picture 3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05492"/>
            <a:ext cx="9144000" cy="6858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  <p:sp>
        <p:nvSpPr>
          <p:cNvPr id="14339" name="テキスト ボックス 4"/>
          <p:cNvSpPr txBox="1">
            <a:spLocks noChangeArrowheads="1"/>
          </p:cNvSpPr>
          <p:nvPr/>
        </p:nvSpPr>
        <p:spPr bwMode="auto">
          <a:xfrm>
            <a:off x="0" y="88900"/>
            <a:ext cx="9144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　桜江小学校校区　通学路対策箇所図　　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8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grpSp>
        <p:nvGrpSpPr>
          <p:cNvPr id="14340" name="Group 82"/>
          <p:cNvGrpSpPr>
            <a:grpSpLocks/>
          </p:cNvGrpSpPr>
          <p:nvPr/>
        </p:nvGrpSpPr>
        <p:grpSpPr bwMode="auto">
          <a:xfrm>
            <a:off x="6669088" y="5629275"/>
            <a:ext cx="2093912" cy="828675"/>
            <a:chOff x="4414" y="3759"/>
            <a:chExt cx="1319" cy="522"/>
          </a:xfrm>
        </p:grpSpPr>
        <p:sp>
          <p:nvSpPr>
            <p:cNvPr id="91" name="正方形/長方形 90"/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3" name="テキスト ボックス 69"/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94" name="フリーフォーム 93"/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5" name="テキスト ボックス 72"/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14347" name="Text Box 70"/>
          <p:cNvSpPr txBox="1">
            <a:spLocks noChangeArrowheads="1"/>
          </p:cNvSpPr>
          <p:nvPr/>
        </p:nvSpPr>
        <p:spPr bwMode="auto">
          <a:xfrm>
            <a:off x="1087607" y="0"/>
            <a:ext cx="152177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　し　り　つ</a:t>
            </a:r>
          </a:p>
        </p:txBody>
      </p:sp>
      <p:sp>
        <p:nvSpPr>
          <p:cNvPr id="14348" name="Text Box 71"/>
          <p:cNvSpPr txBox="1">
            <a:spLocks noChangeArrowheads="1"/>
          </p:cNvSpPr>
          <p:nvPr/>
        </p:nvSpPr>
        <p:spPr bwMode="auto">
          <a:xfrm>
            <a:off x="2336800" y="0"/>
            <a:ext cx="88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/>
              <a:t>さ　く　ら　え</a:t>
            </a:r>
          </a:p>
        </p:txBody>
      </p:sp>
      <p:sp>
        <p:nvSpPr>
          <p:cNvPr id="14352" name="Text Box 6"/>
          <p:cNvSpPr txBox="1">
            <a:spLocks noChangeArrowheads="1"/>
          </p:cNvSpPr>
          <p:nvPr/>
        </p:nvSpPr>
        <p:spPr bwMode="auto">
          <a:xfrm>
            <a:off x="4213225" y="4052888"/>
            <a:ext cx="796925" cy="204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18000" tIns="10800" rIns="18000" bIns="10800">
            <a:spAutoFit/>
          </a:bodyPr>
          <a:lstStyle/>
          <a:p>
            <a:r>
              <a:rPr lang="ja-JP" altLang="en-US" sz="1200" b="1">
                <a:solidFill>
                  <a:srgbClr val="3333FF"/>
                </a:solidFill>
              </a:rPr>
              <a:t>桜江小学校</a:t>
            </a:r>
          </a:p>
        </p:txBody>
      </p:sp>
      <p:sp>
        <p:nvSpPr>
          <p:cNvPr id="14364" name="Text Box 96"/>
          <p:cNvSpPr txBox="1">
            <a:spLocks noChangeArrowheads="1"/>
          </p:cNvSpPr>
          <p:nvPr/>
        </p:nvSpPr>
        <p:spPr bwMode="auto">
          <a:xfrm>
            <a:off x="4381500" y="3714750"/>
            <a:ext cx="285750" cy="21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00" b="1">
                <a:solidFill>
                  <a:schemeClr val="tx2"/>
                </a:solidFill>
              </a:rPr>
              <a:t>文</a:t>
            </a:r>
          </a:p>
        </p:txBody>
      </p:sp>
      <p:grpSp>
        <p:nvGrpSpPr>
          <p:cNvPr id="14377" name="Group 41"/>
          <p:cNvGrpSpPr>
            <a:grpSpLocks/>
          </p:cNvGrpSpPr>
          <p:nvPr/>
        </p:nvGrpSpPr>
        <p:grpSpPr bwMode="auto">
          <a:xfrm>
            <a:off x="119063" y="6124575"/>
            <a:ext cx="1690687" cy="266700"/>
            <a:chOff x="-2574" y="4134"/>
            <a:chExt cx="1065" cy="168"/>
          </a:xfrm>
        </p:grpSpPr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-2496" y="4158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0" name="Line 34"/>
            <p:cNvSpPr>
              <a:spLocks noChangeShapeType="1"/>
            </p:cNvSpPr>
            <p:nvPr/>
          </p:nvSpPr>
          <p:spPr bwMode="auto">
            <a:xfrm>
              <a:off x="-2499" y="4146"/>
              <a:ext cx="0" cy="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-2115" y="4137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2" name="Line 36"/>
            <p:cNvSpPr>
              <a:spLocks noChangeShapeType="1"/>
            </p:cNvSpPr>
            <p:nvPr/>
          </p:nvSpPr>
          <p:spPr bwMode="auto">
            <a:xfrm>
              <a:off x="-1731" y="4134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-2574" y="4161"/>
              <a:ext cx="1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0</a:t>
              </a:r>
            </a:p>
          </p:txBody>
        </p:sp>
        <p:sp>
          <p:nvSpPr>
            <p:cNvPr id="14375" name="Text Box 39"/>
            <p:cNvSpPr txBox="1">
              <a:spLocks noChangeArrowheads="1"/>
            </p:cNvSpPr>
            <p:nvPr/>
          </p:nvSpPr>
          <p:spPr bwMode="auto">
            <a:xfrm>
              <a:off x="-2226" y="4167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250</a:t>
              </a:r>
            </a:p>
          </p:txBody>
        </p:sp>
        <p:sp>
          <p:nvSpPr>
            <p:cNvPr id="14376" name="Text Box 40"/>
            <p:cNvSpPr txBox="1">
              <a:spLocks noChangeArrowheads="1"/>
            </p:cNvSpPr>
            <p:nvPr/>
          </p:nvSpPr>
          <p:spPr bwMode="auto">
            <a:xfrm>
              <a:off x="-1842" y="4161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500</a:t>
              </a:r>
              <a:r>
                <a:rPr lang="ja-JP" altLang="en-US" sz="800"/>
                <a:t>　</a:t>
              </a:r>
              <a:r>
                <a:rPr lang="en-US" altLang="ja-JP" sz="800"/>
                <a:t>m</a:t>
              </a:r>
            </a:p>
          </p:txBody>
        </p:sp>
      </p:grpSp>
      <p:pic>
        <p:nvPicPr>
          <p:cNvPr id="14380" name="Picture 4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F094E0B-E07D-47FD-99B2-A9FF74997A7C}"/>
              </a:ext>
            </a:extLst>
          </p:cNvPr>
          <p:cNvCxnSpPr>
            <a:cxnSpLocks/>
          </p:cNvCxnSpPr>
          <p:nvPr/>
        </p:nvCxnSpPr>
        <p:spPr>
          <a:xfrm>
            <a:off x="4468850" y="1983664"/>
            <a:ext cx="77786" cy="1239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50E3857-1C8B-46B1-9E27-62F0FEE2D148}"/>
              </a:ext>
            </a:extLst>
          </p:cNvPr>
          <p:cNvCxnSpPr>
            <a:cxnSpLocks/>
          </p:cNvCxnSpPr>
          <p:nvPr/>
        </p:nvCxnSpPr>
        <p:spPr>
          <a:xfrm flipV="1">
            <a:off x="4468850" y="2139780"/>
            <a:ext cx="77786" cy="1239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46" name="直線コネクタ 14345">
            <a:extLst>
              <a:ext uri="{FF2B5EF4-FFF2-40B4-BE49-F238E27FC236}">
                <a16:creationId xmlns:a16="http://schemas.microsoft.com/office/drawing/2014/main" id="{61F97C41-315E-4B9B-88B9-24B4146673F4}"/>
              </a:ext>
            </a:extLst>
          </p:cNvPr>
          <p:cNvCxnSpPr>
            <a:cxnSpLocks/>
          </p:cNvCxnSpPr>
          <p:nvPr/>
        </p:nvCxnSpPr>
        <p:spPr>
          <a:xfrm flipV="1">
            <a:off x="4527396" y="1941265"/>
            <a:ext cx="95250" cy="31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66B7BE21-F150-4758-856D-0C9E813347EA}"/>
              </a:ext>
            </a:extLst>
          </p:cNvPr>
          <p:cNvSpPr/>
          <p:nvPr/>
        </p:nvSpPr>
        <p:spPr>
          <a:xfrm>
            <a:off x="4404732" y="2408663"/>
            <a:ext cx="11151" cy="178420"/>
          </a:xfrm>
          <a:custGeom>
            <a:avLst/>
            <a:gdLst>
              <a:gd name="connsiteX0" fmla="*/ 0 w 11151"/>
              <a:gd name="connsiteY0" fmla="*/ 0 h 178420"/>
              <a:gd name="connsiteX1" fmla="*/ 0 w 11151"/>
              <a:gd name="connsiteY1" fmla="*/ 122664 h 178420"/>
              <a:gd name="connsiteX2" fmla="*/ 0 w 11151"/>
              <a:gd name="connsiteY2" fmla="*/ 133815 h 178420"/>
              <a:gd name="connsiteX3" fmla="*/ 11151 w 11151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" h="178420">
                <a:moveTo>
                  <a:pt x="0" y="0"/>
                </a:moveTo>
                <a:lnTo>
                  <a:pt x="0" y="122664"/>
                </a:lnTo>
                <a:lnTo>
                  <a:pt x="0" y="133815"/>
                </a:lnTo>
                <a:cubicBezTo>
                  <a:pt x="1858" y="143108"/>
                  <a:pt x="6504" y="160764"/>
                  <a:pt x="11151" y="178420"/>
                </a:cubicBezTo>
              </a:path>
            </a:pathLst>
          </a:custGeom>
          <a:solidFill>
            <a:srgbClr val="FF0000">
              <a:alpha val="58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267EFAF7-69C1-4456-9617-CD07F44990FB}"/>
              </a:ext>
            </a:extLst>
          </p:cNvPr>
          <p:cNvSpPr/>
          <p:nvPr/>
        </p:nvSpPr>
        <p:spPr>
          <a:xfrm>
            <a:off x="4404732" y="2665212"/>
            <a:ext cx="11151" cy="178420"/>
          </a:xfrm>
          <a:custGeom>
            <a:avLst/>
            <a:gdLst>
              <a:gd name="connsiteX0" fmla="*/ 0 w 11151"/>
              <a:gd name="connsiteY0" fmla="*/ 0 h 178420"/>
              <a:gd name="connsiteX1" fmla="*/ 0 w 11151"/>
              <a:gd name="connsiteY1" fmla="*/ 122664 h 178420"/>
              <a:gd name="connsiteX2" fmla="*/ 0 w 11151"/>
              <a:gd name="connsiteY2" fmla="*/ 133815 h 178420"/>
              <a:gd name="connsiteX3" fmla="*/ 11151 w 11151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" h="178420">
                <a:moveTo>
                  <a:pt x="0" y="0"/>
                </a:moveTo>
                <a:lnTo>
                  <a:pt x="0" y="122664"/>
                </a:lnTo>
                <a:lnTo>
                  <a:pt x="0" y="133815"/>
                </a:lnTo>
                <a:cubicBezTo>
                  <a:pt x="1858" y="143108"/>
                  <a:pt x="6504" y="160764"/>
                  <a:pt x="11151" y="178420"/>
                </a:cubicBezTo>
              </a:path>
            </a:pathLst>
          </a:custGeom>
          <a:solidFill>
            <a:srgbClr val="FF0000">
              <a:alpha val="58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A54EBBD2-AD49-401F-8207-EF4FECA470C7}"/>
              </a:ext>
            </a:extLst>
          </p:cNvPr>
          <p:cNvSpPr/>
          <p:nvPr/>
        </p:nvSpPr>
        <p:spPr>
          <a:xfrm>
            <a:off x="4415883" y="2957220"/>
            <a:ext cx="11151" cy="178420"/>
          </a:xfrm>
          <a:custGeom>
            <a:avLst/>
            <a:gdLst>
              <a:gd name="connsiteX0" fmla="*/ 0 w 11151"/>
              <a:gd name="connsiteY0" fmla="*/ 0 h 178420"/>
              <a:gd name="connsiteX1" fmla="*/ 0 w 11151"/>
              <a:gd name="connsiteY1" fmla="*/ 122664 h 178420"/>
              <a:gd name="connsiteX2" fmla="*/ 0 w 11151"/>
              <a:gd name="connsiteY2" fmla="*/ 133815 h 178420"/>
              <a:gd name="connsiteX3" fmla="*/ 11151 w 11151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" h="178420">
                <a:moveTo>
                  <a:pt x="0" y="0"/>
                </a:moveTo>
                <a:lnTo>
                  <a:pt x="0" y="122664"/>
                </a:lnTo>
                <a:lnTo>
                  <a:pt x="0" y="133815"/>
                </a:lnTo>
                <a:cubicBezTo>
                  <a:pt x="1858" y="143108"/>
                  <a:pt x="6504" y="160764"/>
                  <a:pt x="11151" y="178420"/>
                </a:cubicBezTo>
              </a:path>
            </a:pathLst>
          </a:custGeom>
          <a:solidFill>
            <a:srgbClr val="FF0000">
              <a:alpha val="58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8B93A5D8-0420-4D67-9F94-D5AD609BCD0F}"/>
              </a:ext>
            </a:extLst>
          </p:cNvPr>
          <p:cNvSpPr/>
          <p:nvPr/>
        </p:nvSpPr>
        <p:spPr>
          <a:xfrm>
            <a:off x="4438186" y="3226890"/>
            <a:ext cx="11151" cy="178420"/>
          </a:xfrm>
          <a:custGeom>
            <a:avLst/>
            <a:gdLst>
              <a:gd name="connsiteX0" fmla="*/ 0 w 11151"/>
              <a:gd name="connsiteY0" fmla="*/ 0 h 178420"/>
              <a:gd name="connsiteX1" fmla="*/ 0 w 11151"/>
              <a:gd name="connsiteY1" fmla="*/ 122664 h 178420"/>
              <a:gd name="connsiteX2" fmla="*/ 0 w 11151"/>
              <a:gd name="connsiteY2" fmla="*/ 133815 h 178420"/>
              <a:gd name="connsiteX3" fmla="*/ 11151 w 11151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" h="178420">
                <a:moveTo>
                  <a:pt x="0" y="0"/>
                </a:moveTo>
                <a:lnTo>
                  <a:pt x="0" y="122664"/>
                </a:lnTo>
                <a:lnTo>
                  <a:pt x="0" y="133815"/>
                </a:lnTo>
                <a:cubicBezTo>
                  <a:pt x="1858" y="143108"/>
                  <a:pt x="6504" y="160764"/>
                  <a:pt x="11151" y="178420"/>
                </a:cubicBezTo>
              </a:path>
            </a:pathLst>
          </a:custGeom>
          <a:solidFill>
            <a:srgbClr val="FF0000">
              <a:alpha val="58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: 図形 43">
            <a:extLst>
              <a:ext uri="{FF2B5EF4-FFF2-40B4-BE49-F238E27FC236}">
                <a16:creationId xmlns:a16="http://schemas.microsoft.com/office/drawing/2014/main" id="{896AC813-DAA8-4143-B84A-A92A17919F79}"/>
              </a:ext>
            </a:extLst>
          </p:cNvPr>
          <p:cNvSpPr/>
          <p:nvPr/>
        </p:nvSpPr>
        <p:spPr>
          <a:xfrm>
            <a:off x="4413946" y="3505239"/>
            <a:ext cx="56763" cy="204787"/>
          </a:xfrm>
          <a:custGeom>
            <a:avLst/>
            <a:gdLst>
              <a:gd name="connsiteX0" fmla="*/ 0 w 11151"/>
              <a:gd name="connsiteY0" fmla="*/ 0 h 178420"/>
              <a:gd name="connsiteX1" fmla="*/ 0 w 11151"/>
              <a:gd name="connsiteY1" fmla="*/ 122664 h 178420"/>
              <a:gd name="connsiteX2" fmla="*/ 0 w 11151"/>
              <a:gd name="connsiteY2" fmla="*/ 133815 h 178420"/>
              <a:gd name="connsiteX3" fmla="*/ 11151 w 11151"/>
              <a:gd name="connsiteY3" fmla="*/ 178420 h 178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" h="178420">
                <a:moveTo>
                  <a:pt x="0" y="0"/>
                </a:moveTo>
                <a:lnTo>
                  <a:pt x="0" y="122664"/>
                </a:lnTo>
                <a:lnTo>
                  <a:pt x="0" y="133815"/>
                </a:lnTo>
                <a:cubicBezTo>
                  <a:pt x="1858" y="143108"/>
                  <a:pt x="6504" y="160764"/>
                  <a:pt x="11151" y="178420"/>
                </a:cubicBezTo>
              </a:path>
            </a:pathLst>
          </a:custGeom>
          <a:solidFill>
            <a:srgbClr val="FF0000">
              <a:alpha val="58000"/>
            </a:srgbClr>
          </a:solidFill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B0EE11D-AFF3-41FC-954D-41888DA8033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8671230">
            <a:off x="4185300" y="2889183"/>
            <a:ext cx="457291" cy="40147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5029396-75DD-4247-A686-25D2CEEC559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2611" y="2039350"/>
            <a:ext cx="213378" cy="2194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77C7D40-95FD-4E17-9170-830E0A80AA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8903" y="2235428"/>
            <a:ext cx="1327627" cy="936326"/>
          </a:xfrm>
          <a:prstGeom prst="rect">
            <a:avLst/>
          </a:prstGeom>
        </p:spPr>
      </p:pic>
      <p:sp>
        <p:nvSpPr>
          <p:cNvPr id="46" name="正方形/長方形 15">
            <a:extLst>
              <a:ext uri="{FF2B5EF4-FFF2-40B4-BE49-F238E27FC236}">
                <a16:creationId xmlns:a16="http://schemas.microsoft.com/office/drawing/2014/main" id="{6387458D-D3B8-481D-9531-15AA84ECAD5F}"/>
              </a:ext>
            </a:extLst>
          </p:cNvPr>
          <p:cNvSpPr/>
          <p:nvPr/>
        </p:nvSpPr>
        <p:spPr bwMode="auto">
          <a:xfrm>
            <a:off x="1003619" y="1131308"/>
            <a:ext cx="1854238" cy="1838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街路樹が歩行者を隠す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枝木の伐採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49CD2DD-92A4-4920-B13A-D68F94484F1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870" y="1477996"/>
            <a:ext cx="1517003" cy="10113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E4721F8E-E417-4049-AF01-A37BDFDDF7E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8776340">
            <a:off x="4735405" y="1728337"/>
            <a:ext cx="1327627" cy="936326"/>
          </a:xfrm>
          <a:prstGeom prst="rect">
            <a:avLst/>
          </a:prstGeom>
        </p:spPr>
      </p:pic>
      <p:sp>
        <p:nvSpPr>
          <p:cNvPr id="50" name="正方形/長方形 15">
            <a:extLst>
              <a:ext uri="{FF2B5EF4-FFF2-40B4-BE49-F238E27FC236}">
                <a16:creationId xmlns:a16="http://schemas.microsoft.com/office/drawing/2014/main" id="{376A0D0D-DBD5-4BA9-8C25-A3506BE9A82A}"/>
              </a:ext>
            </a:extLst>
          </p:cNvPr>
          <p:cNvSpPr/>
          <p:nvPr/>
        </p:nvSpPr>
        <p:spPr bwMode="auto">
          <a:xfrm>
            <a:off x="6220743" y="1229998"/>
            <a:ext cx="1854238" cy="1838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街路樹が歩行者を隠す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rgbClr val="00B0F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枝木の伐採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0C7F07D-8CAA-44BD-93C2-7EB25299E9B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20" y="1519631"/>
            <a:ext cx="1612910" cy="10752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74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学校04</cp:lastModifiedBy>
  <cp:revision>97</cp:revision>
  <cp:lastPrinted>2024-10-07T01:42:46Z</cp:lastPrinted>
  <dcterms:created xsi:type="dcterms:W3CDTF">2012-08-15T02:47:07Z</dcterms:created>
  <dcterms:modified xsi:type="dcterms:W3CDTF">2025-01-15T02:23:23Z</dcterms:modified>
</cp:coreProperties>
</file>