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0" autoAdjust="0"/>
    <p:restoredTop sz="95147" autoAdjust="0"/>
  </p:normalViewPr>
  <p:slideViewPr>
    <p:cSldViewPr snapToGrid="0">
      <p:cViewPr varScale="1">
        <p:scale>
          <a:sx n="68" d="100"/>
          <a:sy n="68" d="100"/>
        </p:scale>
        <p:origin x="17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E0691-D4A4-4C35-A9B9-124AB9CC581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B6300-AB05-464B-8326-96C567D3AA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53742-B492-4423-8F16-2E6020BF2E3F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394DC-5CDC-46B5-A437-B188FB5574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600CB-31B4-4C1C-B55C-A3660D10363C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20932-575D-41C9-9622-0203360CBE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3A2EE-D283-4D36-9335-0195C2DCB82B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025B5-409E-4684-A986-AAC8A39D03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EBFB5-AA9F-43C2-8560-B1B3175A3B71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CC7C2-712F-4422-AA9C-C39AB2066D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82EE0-49F0-4D2F-8580-0712182FE095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90ED1-A054-4E71-B43E-C018320DB2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BA2CD-7761-4271-A40B-4D10B01776B3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9AF4-2736-40D0-A9CF-AA8AD45C24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9BFAA-B839-484C-9F09-1B2CAA4A19DA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FAF01-D527-48C9-9776-9B2DA53711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375A3-AE41-481D-AEA3-B188FF9D7E94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16783-C525-45F2-84D7-4B5CD1C844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CBC4-2F64-4FDA-B0EA-E1B425A284BC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EA29-3E84-422A-9B3F-7166222DF9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8A7B1-9B34-413E-867D-44558126C059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0CCB0-6B18-40B6-BBB8-3E8DA964B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19CF6A8-9002-4BFA-8A6D-96D6676151DD}" type="datetimeFigureOut">
              <a:rPr lang="ja-JP" altLang="en-US"/>
              <a:pPr>
                <a:defRPr/>
              </a:pPr>
              <a:t>2025/1/15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DCF217E-0C77-4F40-B030-F1451C332D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テキスト ボックス 4"/>
          <p:cNvSpPr txBox="1">
            <a:spLocks noChangeArrowheads="1"/>
          </p:cNvSpPr>
          <p:nvPr/>
        </p:nvSpPr>
        <p:spPr bwMode="auto">
          <a:xfrm>
            <a:off x="0" y="88900"/>
            <a:ext cx="914400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200" dirty="0">
                <a:latin typeface="Calibri" pitchFamily="34" charset="0"/>
              </a:rPr>
              <a:t>島根県　江津市立　高角小学校校区　通学路対策箇所図　　</a:t>
            </a:r>
            <a:r>
              <a:rPr lang="en-US" altLang="ja-JP" sz="1400" dirty="0">
                <a:latin typeface="Calibri" pitchFamily="34" charset="0"/>
              </a:rPr>
              <a:t>R6</a:t>
            </a:r>
            <a:r>
              <a:rPr lang="ja-JP" altLang="en-US" sz="1400" dirty="0">
                <a:latin typeface="Calibri" pitchFamily="34" charset="0"/>
              </a:rPr>
              <a:t>年</a:t>
            </a:r>
            <a:r>
              <a:rPr lang="en-US" altLang="ja-JP" sz="1400" dirty="0">
                <a:latin typeface="Calibri" pitchFamily="34" charset="0"/>
              </a:rPr>
              <a:t>8</a:t>
            </a:r>
            <a:r>
              <a:rPr lang="ja-JP" altLang="en-US" sz="1400" dirty="0">
                <a:latin typeface="Calibri" pitchFamily="34" charset="0"/>
              </a:rPr>
              <a:t>月現在</a:t>
            </a:r>
            <a:r>
              <a:rPr lang="ja-JP" altLang="en-US" sz="2400" dirty="0">
                <a:latin typeface="Calibri" pitchFamily="34" charset="0"/>
              </a:rPr>
              <a:t>　　</a:t>
            </a:r>
            <a:endParaRPr lang="ja-JP" altLang="en-US" sz="1200" dirty="0">
              <a:latin typeface="Calibri" pitchFamily="34" charset="0"/>
            </a:endParaRPr>
          </a:p>
        </p:txBody>
      </p:sp>
      <p:grpSp>
        <p:nvGrpSpPr>
          <p:cNvPr id="47" name="Group 82"/>
          <p:cNvGrpSpPr>
            <a:grpSpLocks/>
          </p:cNvGrpSpPr>
          <p:nvPr/>
        </p:nvGrpSpPr>
        <p:grpSpPr bwMode="auto">
          <a:xfrm>
            <a:off x="6935787" y="5849938"/>
            <a:ext cx="2093913" cy="828675"/>
            <a:chOff x="4414" y="3759"/>
            <a:chExt cx="1319" cy="522"/>
          </a:xfrm>
        </p:grpSpPr>
        <p:sp>
          <p:nvSpPr>
            <p:cNvPr id="48" name="正方形/長方形 47"/>
            <p:cNvSpPr/>
            <p:nvPr/>
          </p:nvSpPr>
          <p:spPr>
            <a:xfrm>
              <a:off x="4414" y="3759"/>
              <a:ext cx="1319" cy="522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4601" y="4096"/>
              <a:ext cx="105" cy="97"/>
            </a:xfrm>
            <a:prstGeom prst="ellipse">
              <a:avLst/>
            </a:prstGeom>
            <a:solidFill>
              <a:srgbClr val="FF0000">
                <a:alpha val="3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" lastClr="FFFFFF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50" name="テキスト ボックス 69"/>
            <p:cNvSpPr txBox="1">
              <a:spLocks noChangeArrowheads="1"/>
            </p:cNvSpPr>
            <p:nvPr/>
          </p:nvSpPr>
          <p:spPr bwMode="auto">
            <a:xfrm>
              <a:off x="4741" y="4060"/>
              <a:ext cx="6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：要対策箇所</a:t>
              </a:r>
            </a:p>
          </p:txBody>
        </p:sp>
        <p:sp>
          <p:nvSpPr>
            <p:cNvPr id="51" name="フリーフォーム 50"/>
            <p:cNvSpPr/>
            <p:nvPr/>
          </p:nvSpPr>
          <p:spPr>
            <a:xfrm>
              <a:off x="4512" y="3920"/>
              <a:ext cx="234" cy="0"/>
            </a:xfrm>
            <a:custGeom>
              <a:avLst/>
              <a:gdLst>
                <a:gd name="connsiteX0" fmla="*/ 0 w 342900"/>
                <a:gd name="connsiteY0" fmla="*/ 0 h 0"/>
                <a:gd name="connsiteX1" fmla="*/ 342900 w 3429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2900">
                  <a:moveTo>
                    <a:pt x="0" y="0"/>
                  </a:moveTo>
                  <a:lnTo>
                    <a:pt x="342900" y="0"/>
                  </a:lnTo>
                </a:path>
              </a:pathLst>
            </a:custGeom>
            <a:noFill/>
            <a:ln w="50800" cap="flat" cmpd="sng" algn="ctr">
              <a:solidFill>
                <a:srgbClr val="FF0000">
                  <a:alpha val="6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ysClr val="windowText" lastClr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52" name="テキスト ボックス 72"/>
            <p:cNvSpPr txBox="1">
              <a:spLocks noChangeArrowheads="1"/>
            </p:cNvSpPr>
            <p:nvPr/>
          </p:nvSpPr>
          <p:spPr bwMode="auto">
            <a:xfrm>
              <a:off x="4735" y="3836"/>
              <a:ext cx="9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1200" kern="0" dirty="0">
                  <a:solidFill>
                    <a:sysClr val="windowText" lastClr="000000"/>
                  </a:solidFill>
                  <a:latin typeface="+mn-lt"/>
                  <a:ea typeface="+mn-ea"/>
                </a:rPr>
                <a:t>：通学路（学校指定）</a:t>
              </a:r>
            </a:p>
          </p:txBody>
        </p:sp>
      </p:grpSp>
      <p:sp>
        <p:nvSpPr>
          <p:cNvPr id="55" name="Text Box 71"/>
          <p:cNvSpPr txBox="1">
            <a:spLocks noChangeArrowheads="1"/>
          </p:cNvSpPr>
          <p:nvPr/>
        </p:nvSpPr>
        <p:spPr bwMode="auto">
          <a:xfrm>
            <a:off x="2212975" y="0"/>
            <a:ext cx="889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/>
              <a:t>た　か　つ　の</a:t>
            </a:r>
          </a:p>
        </p:txBody>
      </p:sp>
      <p:grpSp>
        <p:nvGrpSpPr>
          <p:cNvPr id="57" name="Group 41"/>
          <p:cNvGrpSpPr>
            <a:grpSpLocks/>
          </p:cNvGrpSpPr>
          <p:nvPr/>
        </p:nvGrpSpPr>
        <p:grpSpPr bwMode="auto">
          <a:xfrm>
            <a:off x="690563" y="6391275"/>
            <a:ext cx="1690687" cy="266700"/>
            <a:chOff x="-2574" y="4134"/>
            <a:chExt cx="1065" cy="168"/>
          </a:xfrm>
        </p:grpSpPr>
        <p:sp>
          <p:nvSpPr>
            <p:cNvPr id="58" name="Line 33"/>
            <p:cNvSpPr>
              <a:spLocks noChangeShapeType="1"/>
            </p:cNvSpPr>
            <p:nvPr/>
          </p:nvSpPr>
          <p:spPr bwMode="auto">
            <a:xfrm>
              <a:off x="-2496" y="4158"/>
              <a:ext cx="7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9" name="Line 34"/>
            <p:cNvSpPr>
              <a:spLocks noChangeShapeType="1"/>
            </p:cNvSpPr>
            <p:nvPr/>
          </p:nvSpPr>
          <p:spPr bwMode="auto">
            <a:xfrm>
              <a:off x="-2499" y="4146"/>
              <a:ext cx="0" cy="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0" name="Line 35"/>
            <p:cNvSpPr>
              <a:spLocks noChangeShapeType="1"/>
            </p:cNvSpPr>
            <p:nvPr/>
          </p:nvSpPr>
          <p:spPr bwMode="auto">
            <a:xfrm>
              <a:off x="-2115" y="4137"/>
              <a:ext cx="0" cy="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1" name="Line 36"/>
            <p:cNvSpPr>
              <a:spLocks noChangeShapeType="1"/>
            </p:cNvSpPr>
            <p:nvPr/>
          </p:nvSpPr>
          <p:spPr bwMode="auto">
            <a:xfrm>
              <a:off x="-1731" y="4134"/>
              <a:ext cx="0" cy="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2" name="Text Box 38"/>
            <p:cNvSpPr txBox="1">
              <a:spLocks noChangeArrowheads="1"/>
            </p:cNvSpPr>
            <p:nvPr/>
          </p:nvSpPr>
          <p:spPr bwMode="auto">
            <a:xfrm>
              <a:off x="-2574" y="4161"/>
              <a:ext cx="15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/>
                <a:t>0</a:t>
              </a:r>
            </a:p>
          </p:txBody>
        </p:sp>
        <p:sp>
          <p:nvSpPr>
            <p:cNvPr id="63" name="Text Box 39"/>
            <p:cNvSpPr txBox="1">
              <a:spLocks noChangeArrowheads="1"/>
            </p:cNvSpPr>
            <p:nvPr/>
          </p:nvSpPr>
          <p:spPr bwMode="auto">
            <a:xfrm>
              <a:off x="-2226" y="4167"/>
              <a:ext cx="33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/>
                <a:t>250</a:t>
              </a:r>
            </a:p>
          </p:txBody>
        </p:sp>
        <p:sp>
          <p:nvSpPr>
            <p:cNvPr id="64" name="Text Box 40"/>
            <p:cNvSpPr txBox="1">
              <a:spLocks noChangeArrowheads="1"/>
            </p:cNvSpPr>
            <p:nvPr/>
          </p:nvSpPr>
          <p:spPr bwMode="auto">
            <a:xfrm>
              <a:off x="-1842" y="4161"/>
              <a:ext cx="333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800"/>
                <a:t>500</a:t>
              </a:r>
              <a:r>
                <a:rPr lang="ja-JP" altLang="en-US" sz="800"/>
                <a:t>　</a:t>
              </a:r>
              <a:r>
                <a:rPr lang="en-US" altLang="ja-JP" sz="800"/>
                <a:t>m</a:t>
              </a:r>
            </a:p>
          </p:txBody>
        </p:sp>
      </p:grpSp>
      <p:pic>
        <p:nvPicPr>
          <p:cNvPr id="65" name="Picture 4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25" y="6448425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6" name="Group 49"/>
          <p:cNvGrpSpPr>
            <a:grpSpLocks/>
          </p:cNvGrpSpPr>
          <p:nvPr/>
        </p:nvGrpSpPr>
        <p:grpSpPr bwMode="auto">
          <a:xfrm>
            <a:off x="1301750" y="1835150"/>
            <a:ext cx="5867400" cy="4171950"/>
            <a:chOff x="820" y="1684"/>
            <a:chExt cx="3696" cy="2628"/>
          </a:xfrm>
        </p:grpSpPr>
        <p:sp>
          <p:nvSpPr>
            <p:cNvPr id="67" name="Text Box 6"/>
            <p:cNvSpPr txBox="1">
              <a:spLocks noChangeArrowheads="1"/>
            </p:cNvSpPr>
            <p:nvPr/>
          </p:nvSpPr>
          <p:spPr bwMode="auto">
            <a:xfrm>
              <a:off x="3058" y="3357"/>
              <a:ext cx="502" cy="12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18000" tIns="10800" rIns="18000" bIns="10800">
              <a:spAutoFit/>
            </a:bodyPr>
            <a:lstStyle/>
            <a:p>
              <a:r>
                <a:rPr lang="ja-JP" altLang="en-US" sz="1200" b="1" dirty="0">
                  <a:solidFill>
                    <a:srgbClr val="3333FF"/>
                  </a:solidFill>
                </a:rPr>
                <a:t>高角小学校</a:t>
              </a:r>
            </a:p>
          </p:txBody>
        </p:sp>
        <p:sp>
          <p:nvSpPr>
            <p:cNvPr id="68" name="Freeform 30"/>
            <p:cNvSpPr>
              <a:spLocks/>
            </p:cNvSpPr>
            <p:nvPr/>
          </p:nvSpPr>
          <p:spPr bwMode="auto">
            <a:xfrm>
              <a:off x="2920" y="3244"/>
              <a:ext cx="280" cy="532"/>
            </a:xfrm>
            <a:custGeom>
              <a:avLst/>
              <a:gdLst/>
              <a:ahLst/>
              <a:cxnLst>
                <a:cxn ang="0">
                  <a:pos x="188" y="532"/>
                </a:cxn>
                <a:cxn ang="0">
                  <a:pos x="280" y="416"/>
                </a:cxn>
                <a:cxn ang="0">
                  <a:pos x="60" y="224"/>
                </a:cxn>
                <a:cxn ang="0">
                  <a:pos x="4" y="108"/>
                </a:cxn>
                <a:cxn ang="0">
                  <a:pos x="0" y="0"/>
                </a:cxn>
              </a:cxnLst>
              <a:rect l="0" t="0" r="r" b="b"/>
              <a:pathLst>
                <a:path w="280" h="532">
                  <a:moveTo>
                    <a:pt x="188" y="532"/>
                  </a:moveTo>
                  <a:lnTo>
                    <a:pt x="280" y="416"/>
                  </a:lnTo>
                  <a:lnTo>
                    <a:pt x="60" y="224"/>
                  </a:lnTo>
                  <a:lnTo>
                    <a:pt x="4" y="108"/>
                  </a:lnTo>
                  <a:lnTo>
                    <a:pt x="0" y="0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9" name="Freeform 31"/>
            <p:cNvSpPr>
              <a:spLocks/>
            </p:cNvSpPr>
            <p:nvPr/>
          </p:nvSpPr>
          <p:spPr bwMode="auto">
            <a:xfrm>
              <a:off x="2752" y="2980"/>
              <a:ext cx="248" cy="312"/>
            </a:xfrm>
            <a:custGeom>
              <a:avLst/>
              <a:gdLst/>
              <a:ahLst/>
              <a:cxnLst>
                <a:cxn ang="0">
                  <a:pos x="248" y="312"/>
                </a:cxn>
                <a:cxn ang="0">
                  <a:pos x="212" y="292"/>
                </a:cxn>
                <a:cxn ang="0">
                  <a:pos x="172" y="260"/>
                </a:cxn>
                <a:cxn ang="0">
                  <a:pos x="116" y="196"/>
                </a:cxn>
                <a:cxn ang="0">
                  <a:pos x="0" y="0"/>
                </a:cxn>
              </a:cxnLst>
              <a:rect l="0" t="0" r="r" b="b"/>
              <a:pathLst>
                <a:path w="248" h="312">
                  <a:moveTo>
                    <a:pt x="248" y="312"/>
                  </a:moveTo>
                  <a:lnTo>
                    <a:pt x="212" y="292"/>
                  </a:lnTo>
                  <a:lnTo>
                    <a:pt x="172" y="260"/>
                  </a:lnTo>
                  <a:lnTo>
                    <a:pt x="116" y="196"/>
                  </a:lnTo>
                  <a:lnTo>
                    <a:pt x="0" y="0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" name="Freeform 32"/>
            <p:cNvSpPr>
              <a:spLocks/>
            </p:cNvSpPr>
            <p:nvPr/>
          </p:nvSpPr>
          <p:spPr bwMode="auto">
            <a:xfrm>
              <a:off x="1448" y="1684"/>
              <a:ext cx="2456" cy="2136"/>
            </a:xfrm>
            <a:custGeom>
              <a:avLst/>
              <a:gdLst/>
              <a:ahLst/>
              <a:cxnLst>
                <a:cxn ang="0">
                  <a:pos x="0" y="2136"/>
                </a:cxn>
                <a:cxn ang="0">
                  <a:pos x="236" y="2076"/>
                </a:cxn>
                <a:cxn ang="0">
                  <a:pos x="552" y="1924"/>
                </a:cxn>
                <a:cxn ang="0">
                  <a:pos x="904" y="1712"/>
                </a:cxn>
                <a:cxn ang="0">
                  <a:pos x="1620" y="1248"/>
                </a:cxn>
                <a:cxn ang="0">
                  <a:pos x="2456" y="684"/>
                </a:cxn>
                <a:cxn ang="0">
                  <a:pos x="2412" y="600"/>
                </a:cxn>
                <a:cxn ang="0">
                  <a:pos x="2324" y="312"/>
                </a:cxn>
                <a:cxn ang="0">
                  <a:pos x="2284" y="144"/>
                </a:cxn>
                <a:cxn ang="0">
                  <a:pos x="2200" y="56"/>
                </a:cxn>
                <a:cxn ang="0">
                  <a:pos x="2080" y="144"/>
                </a:cxn>
                <a:cxn ang="0">
                  <a:pos x="1940" y="0"/>
                </a:cxn>
              </a:cxnLst>
              <a:rect l="0" t="0" r="r" b="b"/>
              <a:pathLst>
                <a:path w="2456" h="2136">
                  <a:moveTo>
                    <a:pt x="0" y="2136"/>
                  </a:moveTo>
                  <a:lnTo>
                    <a:pt x="236" y="2076"/>
                  </a:lnTo>
                  <a:lnTo>
                    <a:pt x="552" y="1924"/>
                  </a:lnTo>
                  <a:lnTo>
                    <a:pt x="904" y="1712"/>
                  </a:lnTo>
                  <a:lnTo>
                    <a:pt x="1620" y="1248"/>
                  </a:lnTo>
                  <a:lnTo>
                    <a:pt x="2456" y="684"/>
                  </a:lnTo>
                  <a:lnTo>
                    <a:pt x="2412" y="600"/>
                  </a:lnTo>
                  <a:lnTo>
                    <a:pt x="2324" y="312"/>
                  </a:lnTo>
                  <a:lnTo>
                    <a:pt x="2284" y="144"/>
                  </a:lnTo>
                  <a:lnTo>
                    <a:pt x="2200" y="56"/>
                  </a:lnTo>
                  <a:lnTo>
                    <a:pt x="2080" y="144"/>
                  </a:lnTo>
                  <a:lnTo>
                    <a:pt x="1940" y="0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" name="Line 33"/>
            <p:cNvSpPr>
              <a:spLocks noChangeShapeType="1"/>
            </p:cNvSpPr>
            <p:nvPr/>
          </p:nvSpPr>
          <p:spPr bwMode="auto">
            <a:xfrm flipV="1">
              <a:off x="2852" y="3064"/>
              <a:ext cx="308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2" name="Freeform 34"/>
            <p:cNvSpPr>
              <a:spLocks/>
            </p:cNvSpPr>
            <p:nvPr/>
          </p:nvSpPr>
          <p:spPr bwMode="auto">
            <a:xfrm>
              <a:off x="2164" y="2652"/>
              <a:ext cx="872" cy="504"/>
            </a:xfrm>
            <a:custGeom>
              <a:avLst/>
              <a:gdLst/>
              <a:ahLst/>
              <a:cxnLst>
                <a:cxn ang="0">
                  <a:pos x="872" y="304"/>
                </a:cxn>
                <a:cxn ang="0">
                  <a:pos x="436" y="0"/>
                </a:cxn>
                <a:cxn ang="0">
                  <a:pos x="364" y="88"/>
                </a:cxn>
                <a:cxn ang="0">
                  <a:pos x="0" y="356"/>
                </a:cxn>
                <a:cxn ang="0">
                  <a:pos x="108" y="504"/>
                </a:cxn>
              </a:cxnLst>
              <a:rect l="0" t="0" r="r" b="b"/>
              <a:pathLst>
                <a:path w="872" h="504">
                  <a:moveTo>
                    <a:pt x="872" y="304"/>
                  </a:moveTo>
                  <a:lnTo>
                    <a:pt x="436" y="0"/>
                  </a:lnTo>
                  <a:lnTo>
                    <a:pt x="364" y="88"/>
                  </a:lnTo>
                  <a:lnTo>
                    <a:pt x="0" y="356"/>
                  </a:lnTo>
                  <a:lnTo>
                    <a:pt x="108" y="504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3" name="Line 35"/>
            <p:cNvSpPr>
              <a:spLocks noChangeShapeType="1"/>
            </p:cNvSpPr>
            <p:nvPr/>
          </p:nvSpPr>
          <p:spPr bwMode="auto">
            <a:xfrm flipH="1" flipV="1">
              <a:off x="2776" y="2720"/>
              <a:ext cx="304" cy="2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4" name="Line 36"/>
            <p:cNvSpPr>
              <a:spLocks noChangeShapeType="1"/>
            </p:cNvSpPr>
            <p:nvPr/>
          </p:nvSpPr>
          <p:spPr bwMode="auto">
            <a:xfrm flipH="1" flipV="1">
              <a:off x="2988" y="2300"/>
              <a:ext cx="400" cy="4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5" name="Line 38"/>
            <p:cNvSpPr>
              <a:spLocks noChangeShapeType="1"/>
            </p:cNvSpPr>
            <p:nvPr/>
          </p:nvSpPr>
          <p:spPr bwMode="auto">
            <a:xfrm flipH="1" flipV="1">
              <a:off x="2200" y="3324"/>
              <a:ext cx="60" cy="1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6" name="Freeform 39"/>
            <p:cNvSpPr>
              <a:spLocks/>
            </p:cNvSpPr>
            <p:nvPr/>
          </p:nvSpPr>
          <p:spPr bwMode="auto">
            <a:xfrm>
              <a:off x="1960" y="3644"/>
              <a:ext cx="460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8" y="216"/>
                </a:cxn>
                <a:cxn ang="0">
                  <a:pos x="188" y="244"/>
                </a:cxn>
                <a:cxn ang="0">
                  <a:pos x="232" y="312"/>
                </a:cxn>
                <a:cxn ang="0">
                  <a:pos x="292" y="348"/>
                </a:cxn>
                <a:cxn ang="0">
                  <a:pos x="356" y="516"/>
                </a:cxn>
                <a:cxn ang="0">
                  <a:pos x="428" y="528"/>
                </a:cxn>
                <a:cxn ang="0">
                  <a:pos x="400" y="480"/>
                </a:cxn>
                <a:cxn ang="0">
                  <a:pos x="460" y="436"/>
                </a:cxn>
              </a:cxnLst>
              <a:rect l="0" t="0" r="r" b="b"/>
              <a:pathLst>
                <a:path w="460" h="528">
                  <a:moveTo>
                    <a:pt x="0" y="0"/>
                  </a:moveTo>
                  <a:lnTo>
                    <a:pt x="128" y="216"/>
                  </a:lnTo>
                  <a:lnTo>
                    <a:pt x="188" y="244"/>
                  </a:lnTo>
                  <a:lnTo>
                    <a:pt x="232" y="312"/>
                  </a:lnTo>
                  <a:lnTo>
                    <a:pt x="292" y="348"/>
                  </a:lnTo>
                  <a:lnTo>
                    <a:pt x="356" y="516"/>
                  </a:lnTo>
                  <a:lnTo>
                    <a:pt x="428" y="528"/>
                  </a:lnTo>
                  <a:lnTo>
                    <a:pt x="400" y="480"/>
                  </a:lnTo>
                  <a:lnTo>
                    <a:pt x="460" y="436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7" name="Line 40"/>
            <p:cNvSpPr>
              <a:spLocks noChangeShapeType="1"/>
            </p:cNvSpPr>
            <p:nvPr/>
          </p:nvSpPr>
          <p:spPr bwMode="auto">
            <a:xfrm flipH="1">
              <a:off x="1788" y="3728"/>
              <a:ext cx="220" cy="10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" name="Line 41"/>
            <p:cNvSpPr>
              <a:spLocks noChangeShapeType="1"/>
            </p:cNvSpPr>
            <p:nvPr/>
          </p:nvSpPr>
          <p:spPr bwMode="auto">
            <a:xfrm flipH="1">
              <a:off x="2040" y="3720"/>
              <a:ext cx="116" cy="5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" name="Line 42"/>
            <p:cNvSpPr>
              <a:spLocks noChangeShapeType="1"/>
            </p:cNvSpPr>
            <p:nvPr/>
          </p:nvSpPr>
          <p:spPr bwMode="auto">
            <a:xfrm flipH="1">
              <a:off x="2092" y="3768"/>
              <a:ext cx="144" cy="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" name="Freeform 43"/>
            <p:cNvSpPr>
              <a:spLocks/>
            </p:cNvSpPr>
            <p:nvPr/>
          </p:nvSpPr>
          <p:spPr bwMode="auto">
            <a:xfrm>
              <a:off x="820" y="3784"/>
              <a:ext cx="856" cy="528"/>
            </a:xfrm>
            <a:custGeom>
              <a:avLst/>
              <a:gdLst/>
              <a:ahLst/>
              <a:cxnLst>
                <a:cxn ang="0">
                  <a:pos x="856" y="0"/>
                </a:cxn>
                <a:cxn ang="0">
                  <a:pos x="488" y="184"/>
                </a:cxn>
                <a:cxn ang="0">
                  <a:pos x="448" y="272"/>
                </a:cxn>
                <a:cxn ang="0">
                  <a:pos x="356" y="196"/>
                </a:cxn>
                <a:cxn ang="0">
                  <a:pos x="156" y="312"/>
                </a:cxn>
                <a:cxn ang="0">
                  <a:pos x="0" y="528"/>
                </a:cxn>
              </a:cxnLst>
              <a:rect l="0" t="0" r="r" b="b"/>
              <a:pathLst>
                <a:path w="856" h="528">
                  <a:moveTo>
                    <a:pt x="856" y="0"/>
                  </a:moveTo>
                  <a:lnTo>
                    <a:pt x="488" y="184"/>
                  </a:lnTo>
                  <a:lnTo>
                    <a:pt x="448" y="272"/>
                  </a:lnTo>
                  <a:lnTo>
                    <a:pt x="356" y="196"/>
                  </a:lnTo>
                  <a:lnTo>
                    <a:pt x="156" y="312"/>
                  </a:lnTo>
                  <a:lnTo>
                    <a:pt x="0" y="528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1" name="Freeform 44"/>
            <p:cNvSpPr>
              <a:spLocks/>
            </p:cNvSpPr>
            <p:nvPr/>
          </p:nvSpPr>
          <p:spPr bwMode="auto">
            <a:xfrm>
              <a:off x="1416" y="3584"/>
              <a:ext cx="256" cy="188"/>
            </a:xfrm>
            <a:custGeom>
              <a:avLst/>
              <a:gdLst/>
              <a:ahLst/>
              <a:cxnLst>
                <a:cxn ang="0">
                  <a:pos x="256" y="188"/>
                </a:cxn>
                <a:cxn ang="0">
                  <a:pos x="180" y="0"/>
                </a:cxn>
                <a:cxn ang="0">
                  <a:pos x="60" y="0"/>
                </a:cxn>
                <a:cxn ang="0">
                  <a:pos x="0" y="20"/>
                </a:cxn>
              </a:cxnLst>
              <a:rect l="0" t="0" r="r" b="b"/>
              <a:pathLst>
                <a:path w="256" h="188">
                  <a:moveTo>
                    <a:pt x="256" y="188"/>
                  </a:moveTo>
                  <a:lnTo>
                    <a:pt x="180" y="0"/>
                  </a:lnTo>
                  <a:lnTo>
                    <a:pt x="60" y="0"/>
                  </a:lnTo>
                  <a:lnTo>
                    <a:pt x="0" y="20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" name="Freeform 45"/>
            <p:cNvSpPr>
              <a:spLocks/>
            </p:cNvSpPr>
            <p:nvPr/>
          </p:nvSpPr>
          <p:spPr bwMode="auto">
            <a:xfrm>
              <a:off x="3396" y="2724"/>
              <a:ext cx="1120" cy="8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8" y="88"/>
                </a:cxn>
                <a:cxn ang="0">
                  <a:pos x="128" y="116"/>
                </a:cxn>
                <a:cxn ang="0">
                  <a:pos x="76" y="184"/>
                </a:cxn>
                <a:cxn ang="0">
                  <a:pos x="32" y="244"/>
                </a:cxn>
                <a:cxn ang="0">
                  <a:pos x="52" y="300"/>
                </a:cxn>
                <a:cxn ang="0">
                  <a:pos x="172" y="484"/>
                </a:cxn>
                <a:cxn ang="0">
                  <a:pos x="284" y="552"/>
                </a:cxn>
                <a:cxn ang="0">
                  <a:pos x="368" y="548"/>
                </a:cxn>
                <a:cxn ang="0">
                  <a:pos x="420" y="508"/>
                </a:cxn>
                <a:cxn ang="0">
                  <a:pos x="464" y="556"/>
                </a:cxn>
                <a:cxn ang="0">
                  <a:pos x="580" y="620"/>
                </a:cxn>
                <a:cxn ang="0">
                  <a:pos x="688" y="768"/>
                </a:cxn>
                <a:cxn ang="0">
                  <a:pos x="752" y="872"/>
                </a:cxn>
                <a:cxn ang="0">
                  <a:pos x="844" y="888"/>
                </a:cxn>
                <a:cxn ang="0">
                  <a:pos x="1120" y="732"/>
                </a:cxn>
              </a:cxnLst>
              <a:rect l="0" t="0" r="r" b="b"/>
              <a:pathLst>
                <a:path w="1120" h="888">
                  <a:moveTo>
                    <a:pt x="0" y="0"/>
                  </a:moveTo>
                  <a:lnTo>
                    <a:pt x="68" y="88"/>
                  </a:lnTo>
                  <a:lnTo>
                    <a:pt x="128" y="116"/>
                  </a:lnTo>
                  <a:lnTo>
                    <a:pt x="76" y="184"/>
                  </a:lnTo>
                  <a:lnTo>
                    <a:pt x="32" y="244"/>
                  </a:lnTo>
                  <a:lnTo>
                    <a:pt x="52" y="300"/>
                  </a:lnTo>
                  <a:lnTo>
                    <a:pt x="172" y="484"/>
                  </a:lnTo>
                  <a:lnTo>
                    <a:pt x="284" y="552"/>
                  </a:lnTo>
                  <a:lnTo>
                    <a:pt x="368" y="548"/>
                  </a:lnTo>
                  <a:lnTo>
                    <a:pt x="420" y="508"/>
                  </a:lnTo>
                  <a:lnTo>
                    <a:pt x="464" y="556"/>
                  </a:lnTo>
                  <a:lnTo>
                    <a:pt x="580" y="620"/>
                  </a:lnTo>
                  <a:lnTo>
                    <a:pt x="688" y="768"/>
                  </a:lnTo>
                  <a:lnTo>
                    <a:pt x="752" y="872"/>
                  </a:lnTo>
                  <a:lnTo>
                    <a:pt x="844" y="888"/>
                  </a:lnTo>
                  <a:lnTo>
                    <a:pt x="1120" y="732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3" name="Line 46"/>
            <p:cNvSpPr>
              <a:spLocks noChangeShapeType="1"/>
            </p:cNvSpPr>
            <p:nvPr/>
          </p:nvSpPr>
          <p:spPr bwMode="auto">
            <a:xfrm flipH="1" flipV="1">
              <a:off x="3616" y="2588"/>
              <a:ext cx="84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4" name="Freeform 47"/>
            <p:cNvSpPr>
              <a:spLocks/>
            </p:cNvSpPr>
            <p:nvPr/>
          </p:nvSpPr>
          <p:spPr bwMode="auto">
            <a:xfrm>
              <a:off x="3520" y="2808"/>
              <a:ext cx="356" cy="104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16" y="0"/>
                </a:cxn>
                <a:cxn ang="0">
                  <a:pos x="124" y="40"/>
                </a:cxn>
                <a:cxn ang="0">
                  <a:pos x="208" y="4"/>
                </a:cxn>
                <a:cxn ang="0">
                  <a:pos x="292" y="104"/>
                </a:cxn>
                <a:cxn ang="0">
                  <a:pos x="356" y="64"/>
                </a:cxn>
              </a:cxnLst>
              <a:rect l="0" t="0" r="r" b="b"/>
              <a:pathLst>
                <a:path w="356" h="104">
                  <a:moveTo>
                    <a:pt x="0" y="32"/>
                  </a:moveTo>
                  <a:lnTo>
                    <a:pt x="16" y="0"/>
                  </a:lnTo>
                  <a:lnTo>
                    <a:pt x="124" y="40"/>
                  </a:lnTo>
                  <a:lnTo>
                    <a:pt x="208" y="4"/>
                  </a:lnTo>
                  <a:lnTo>
                    <a:pt x="292" y="104"/>
                  </a:lnTo>
                  <a:lnTo>
                    <a:pt x="356" y="64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" name="Freeform 48"/>
            <p:cNvSpPr>
              <a:spLocks/>
            </p:cNvSpPr>
            <p:nvPr/>
          </p:nvSpPr>
          <p:spPr bwMode="auto">
            <a:xfrm>
              <a:off x="3540" y="2456"/>
              <a:ext cx="500" cy="356"/>
            </a:xfrm>
            <a:custGeom>
              <a:avLst/>
              <a:gdLst/>
              <a:ahLst/>
              <a:cxnLst>
                <a:cxn ang="0">
                  <a:pos x="0" y="356"/>
                </a:cxn>
                <a:cxn ang="0">
                  <a:pos x="0" y="312"/>
                </a:cxn>
                <a:cxn ang="0">
                  <a:pos x="76" y="284"/>
                </a:cxn>
                <a:cxn ang="0">
                  <a:pos x="236" y="184"/>
                </a:cxn>
                <a:cxn ang="0">
                  <a:pos x="416" y="0"/>
                </a:cxn>
                <a:cxn ang="0">
                  <a:pos x="476" y="60"/>
                </a:cxn>
                <a:cxn ang="0">
                  <a:pos x="500" y="148"/>
                </a:cxn>
              </a:cxnLst>
              <a:rect l="0" t="0" r="r" b="b"/>
              <a:pathLst>
                <a:path w="500" h="356">
                  <a:moveTo>
                    <a:pt x="0" y="356"/>
                  </a:moveTo>
                  <a:lnTo>
                    <a:pt x="0" y="312"/>
                  </a:lnTo>
                  <a:lnTo>
                    <a:pt x="76" y="284"/>
                  </a:lnTo>
                  <a:lnTo>
                    <a:pt x="236" y="184"/>
                  </a:lnTo>
                  <a:lnTo>
                    <a:pt x="416" y="0"/>
                  </a:lnTo>
                  <a:lnTo>
                    <a:pt x="476" y="60"/>
                  </a:lnTo>
                  <a:lnTo>
                    <a:pt x="500" y="148"/>
                  </a:lnTo>
                </a:path>
              </a:pathLst>
            </a:custGeom>
            <a:noFill/>
            <a:ln w="28575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6" name="円/楕円 95"/>
          <p:cNvSpPr/>
          <p:nvPr/>
        </p:nvSpPr>
        <p:spPr>
          <a:xfrm rot="2909470">
            <a:off x="3128350" y="5132630"/>
            <a:ext cx="1022317" cy="449413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97" name="正方形/長方形 15"/>
          <p:cNvSpPr/>
          <p:nvPr/>
        </p:nvSpPr>
        <p:spPr bwMode="auto">
          <a:xfrm>
            <a:off x="4889500" y="5140349"/>
            <a:ext cx="1941513" cy="16842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16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～</a:t>
            </a: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20.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外側線が未整備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・外側線整備</a:t>
            </a:r>
          </a:p>
        </p:txBody>
      </p:sp>
      <p:pic>
        <p:nvPicPr>
          <p:cNvPr id="98" name="image51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32950" y="5435551"/>
            <a:ext cx="1281600" cy="906979"/>
          </a:xfrm>
          <a:prstGeom prst="rect">
            <a:avLst/>
          </a:prstGeom>
          <a:noFill/>
        </p:spPr>
      </p:pic>
      <p:cxnSp>
        <p:nvCxnSpPr>
          <p:cNvPr id="102" name="直線矢印コネクタ 101"/>
          <p:cNvCxnSpPr/>
          <p:nvPr/>
        </p:nvCxnSpPr>
        <p:spPr>
          <a:xfrm flipH="1" flipV="1">
            <a:off x="3995021" y="5591199"/>
            <a:ext cx="894480" cy="1142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円/楕円 102">
            <a:extLst>
              <a:ext uri="{FF2B5EF4-FFF2-40B4-BE49-F238E27FC236}">
                <a16:creationId xmlns:a16="http://schemas.microsoft.com/office/drawing/2014/main" id="{DCF414E0-768D-4D5E-B037-B24B880B2A6B}"/>
              </a:ext>
            </a:extLst>
          </p:cNvPr>
          <p:cNvSpPr/>
          <p:nvPr/>
        </p:nvSpPr>
        <p:spPr>
          <a:xfrm rot="2909470">
            <a:off x="4475020" y="3920769"/>
            <a:ext cx="205349" cy="179972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7CBE2A21-9C29-4D5A-9F1A-1FBF75249267}"/>
              </a:ext>
            </a:extLst>
          </p:cNvPr>
          <p:cNvCxnSpPr>
            <a:cxnSpLocks/>
          </p:cNvCxnSpPr>
          <p:nvPr/>
        </p:nvCxnSpPr>
        <p:spPr>
          <a:xfrm flipH="1" flipV="1">
            <a:off x="4667417" y="3931417"/>
            <a:ext cx="2423945" cy="3902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正方形/長方形 15">
            <a:extLst>
              <a:ext uri="{FF2B5EF4-FFF2-40B4-BE49-F238E27FC236}">
                <a16:creationId xmlns:a16="http://schemas.microsoft.com/office/drawing/2014/main" id="{F6FCAB0B-C517-429C-8FC5-75264BB61546}"/>
              </a:ext>
            </a:extLst>
          </p:cNvPr>
          <p:cNvSpPr/>
          <p:nvPr/>
        </p:nvSpPr>
        <p:spPr bwMode="auto">
          <a:xfrm>
            <a:off x="6989105" y="3453772"/>
            <a:ext cx="2005670" cy="22998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22.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歩道橋の柱があり、歩道が狭く、通行しにくい。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</a:p>
          <a:p>
            <a:pPr marL="107950" indent="-107950">
              <a:defRPr/>
            </a:pPr>
            <a:r>
              <a:rPr lang="ja-JP" altLang="en-US" sz="1000" dirty="0">
                <a:solidFill>
                  <a:srgbClr val="FF0000"/>
                </a:solidFill>
                <a:latin typeface="Arial" charset="0"/>
              </a:rPr>
              <a:t>・暫定対策（柱に反射材）完了</a:t>
            </a:r>
            <a:endParaRPr lang="en-US" altLang="ja-JP" sz="1000" dirty="0">
              <a:solidFill>
                <a:srgbClr val="FF0000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・設計中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723381CA-3B99-40B4-8D3E-4C6438FB25C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7358537" y="3885722"/>
            <a:ext cx="1252262" cy="1288694"/>
          </a:xfrm>
          <a:prstGeom prst="rect">
            <a:avLst/>
          </a:prstGeom>
        </p:spPr>
      </p:pic>
      <p:sp>
        <p:nvSpPr>
          <p:cNvPr id="56" name="Text Box 70">
            <a:extLst>
              <a:ext uri="{FF2B5EF4-FFF2-40B4-BE49-F238E27FC236}">
                <a16:creationId xmlns:a16="http://schemas.microsoft.com/office/drawing/2014/main" id="{11BF9C6D-252C-45B4-8C36-6A42857AA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827" y="0"/>
            <a:ext cx="128483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00" dirty="0"/>
              <a:t>ご　う　つ　し　り　つ</a:t>
            </a:r>
          </a:p>
        </p:txBody>
      </p:sp>
      <p:sp>
        <p:nvSpPr>
          <p:cNvPr id="53" name="円/楕円 102">
            <a:extLst>
              <a:ext uri="{FF2B5EF4-FFF2-40B4-BE49-F238E27FC236}">
                <a16:creationId xmlns:a16="http://schemas.microsoft.com/office/drawing/2014/main" id="{709BEF2B-7508-4B9B-9E1B-14578B14A377}"/>
              </a:ext>
            </a:extLst>
          </p:cNvPr>
          <p:cNvSpPr/>
          <p:nvPr/>
        </p:nvSpPr>
        <p:spPr>
          <a:xfrm rot="2909470">
            <a:off x="4339586" y="4051508"/>
            <a:ext cx="205349" cy="179972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2D53CACE-4006-4C20-A56B-E8166106B8BC}"/>
              </a:ext>
            </a:extLst>
          </p:cNvPr>
          <p:cNvCxnSpPr>
            <a:cxnSpLocks/>
            <a:stCxn id="86" idx="2"/>
          </p:cNvCxnSpPr>
          <p:nvPr/>
        </p:nvCxnSpPr>
        <p:spPr>
          <a:xfrm flipH="1">
            <a:off x="4369912" y="3209063"/>
            <a:ext cx="691038" cy="85507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正方形/長方形 15">
            <a:extLst>
              <a:ext uri="{FF2B5EF4-FFF2-40B4-BE49-F238E27FC236}">
                <a16:creationId xmlns:a16="http://schemas.microsoft.com/office/drawing/2014/main" id="{6A17FB48-21C7-42F6-9951-A229C7BB2325}"/>
              </a:ext>
            </a:extLst>
          </p:cNvPr>
          <p:cNvSpPr/>
          <p:nvPr/>
        </p:nvSpPr>
        <p:spPr bwMode="auto">
          <a:xfrm>
            <a:off x="4058115" y="755333"/>
            <a:ext cx="2005670" cy="245373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23.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９号線に出る車が横断歩道を塞いでしまう。（９号線に出るための安全確認のために、どうしても横断歩道上で一時停止しなくてはならないため）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　</a:t>
            </a: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R5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現地調査済み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　対応検討中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2FEF620-9335-4A10-B1D4-C926F59A1AFB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27537" y="1675725"/>
            <a:ext cx="1266824" cy="950118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DF38DC6-7868-47BF-9C86-F9C02AF506A0}"/>
              </a:ext>
            </a:extLst>
          </p:cNvPr>
          <p:cNvSpPr/>
          <p:nvPr/>
        </p:nvSpPr>
        <p:spPr>
          <a:xfrm>
            <a:off x="2683592" y="5162550"/>
            <a:ext cx="154857" cy="45719"/>
          </a:xfrm>
          <a:prstGeom prst="rect">
            <a:avLst/>
          </a:prstGeom>
          <a:solidFill>
            <a:srgbClr val="FF0000"/>
          </a:solidFill>
          <a:ln w="508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FC7D0562-AF0A-4E7F-8106-3E791405DC26}"/>
              </a:ext>
            </a:extLst>
          </p:cNvPr>
          <p:cNvSpPr/>
          <p:nvPr/>
        </p:nvSpPr>
        <p:spPr>
          <a:xfrm rot="5139370">
            <a:off x="2835992" y="5314950"/>
            <a:ext cx="154857" cy="45719"/>
          </a:xfrm>
          <a:prstGeom prst="rect">
            <a:avLst/>
          </a:prstGeom>
          <a:solidFill>
            <a:srgbClr val="FF0000"/>
          </a:solidFill>
          <a:ln w="508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1198D2CA-C235-4322-9EDA-A64B15207A5A}"/>
              </a:ext>
            </a:extLst>
          </p:cNvPr>
          <p:cNvSpPr/>
          <p:nvPr/>
        </p:nvSpPr>
        <p:spPr>
          <a:xfrm rot="5400000">
            <a:off x="2835991" y="5499921"/>
            <a:ext cx="154857" cy="45719"/>
          </a:xfrm>
          <a:prstGeom prst="rect">
            <a:avLst/>
          </a:prstGeom>
          <a:solidFill>
            <a:srgbClr val="FF0000"/>
          </a:solidFill>
          <a:ln w="508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FAE7D27C-0C91-468F-B0F3-F952E940876E}"/>
              </a:ext>
            </a:extLst>
          </p:cNvPr>
          <p:cNvSpPr/>
          <p:nvPr/>
        </p:nvSpPr>
        <p:spPr>
          <a:xfrm rot="3153015">
            <a:off x="5013139" y="3780779"/>
            <a:ext cx="154857" cy="45719"/>
          </a:xfrm>
          <a:prstGeom prst="rect">
            <a:avLst/>
          </a:prstGeom>
          <a:solidFill>
            <a:srgbClr val="FF0000"/>
          </a:solidFill>
          <a:ln w="508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A1BE8835-2F05-4176-BB65-DB336191DDFA}"/>
              </a:ext>
            </a:extLst>
          </p:cNvPr>
          <p:cNvSpPr/>
          <p:nvPr/>
        </p:nvSpPr>
        <p:spPr>
          <a:xfrm rot="2847084">
            <a:off x="5147033" y="3969478"/>
            <a:ext cx="154857" cy="45719"/>
          </a:xfrm>
          <a:prstGeom prst="rect">
            <a:avLst/>
          </a:prstGeom>
          <a:solidFill>
            <a:srgbClr val="FF0000"/>
          </a:solidFill>
          <a:ln w="508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D93748FA-E488-42AA-B120-8AB737F0711D}"/>
              </a:ext>
            </a:extLst>
          </p:cNvPr>
          <p:cNvSpPr/>
          <p:nvPr/>
        </p:nvSpPr>
        <p:spPr>
          <a:xfrm rot="2486591">
            <a:off x="5303663" y="4128872"/>
            <a:ext cx="154857" cy="45719"/>
          </a:xfrm>
          <a:prstGeom prst="rect">
            <a:avLst/>
          </a:prstGeom>
          <a:solidFill>
            <a:srgbClr val="FF0000"/>
          </a:solidFill>
          <a:ln w="508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75CC2C37-725D-4E69-810D-B6B01BC21F2B}"/>
              </a:ext>
            </a:extLst>
          </p:cNvPr>
          <p:cNvSpPr/>
          <p:nvPr/>
        </p:nvSpPr>
        <p:spPr>
          <a:xfrm rot="1679869">
            <a:off x="5495240" y="4256524"/>
            <a:ext cx="154857" cy="45719"/>
          </a:xfrm>
          <a:prstGeom prst="rect">
            <a:avLst/>
          </a:prstGeom>
          <a:solidFill>
            <a:srgbClr val="FF0000"/>
          </a:solidFill>
          <a:ln w="508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円/楕円 57">
            <a:extLst>
              <a:ext uri="{FF2B5EF4-FFF2-40B4-BE49-F238E27FC236}">
                <a16:creationId xmlns:a16="http://schemas.microsoft.com/office/drawing/2014/main" id="{E2B3E36F-4A99-44EC-8826-124A36A7F455}"/>
              </a:ext>
            </a:extLst>
          </p:cNvPr>
          <p:cNvSpPr/>
          <p:nvPr/>
        </p:nvSpPr>
        <p:spPr>
          <a:xfrm rot="3837525">
            <a:off x="3029696" y="3712756"/>
            <a:ext cx="464766" cy="1733618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105" name="正方形/長方形 15">
            <a:extLst>
              <a:ext uri="{FF2B5EF4-FFF2-40B4-BE49-F238E27FC236}">
                <a16:creationId xmlns:a16="http://schemas.microsoft.com/office/drawing/2014/main" id="{E8D74FE2-1FC3-4C49-9079-4A39F33D93AF}"/>
              </a:ext>
            </a:extLst>
          </p:cNvPr>
          <p:cNvSpPr/>
          <p:nvPr/>
        </p:nvSpPr>
        <p:spPr bwMode="auto">
          <a:xfrm>
            <a:off x="569512" y="938258"/>
            <a:ext cx="1941513" cy="16842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2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～</a:t>
            </a:r>
            <a:r>
              <a:rPr lang="en-US" altLang="ja-JP" sz="1000" dirty="0">
                <a:solidFill>
                  <a:schemeClr val="tx1"/>
                </a:solidFill>
                <a:latin typeface="Arial" charset="0"/>
              </a:rPr>
              <a:t>8.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歩道が未整備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・側溝改修・蓋設置</a:t>
            </a:r>
            <a:r>
              <a:rPr lang="en-US" altLang="ja-JP" sz="1000" i="1" dirty="0">
                <a:solidFill>
                  <a:schemeClr val="tx1"/>
                </a:solidFill>
                <a:latin typeface="Arial" charset="0"/>
              </a:rPr>
              <a:t>【</a:t>
            </a: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江津市</a:t>
            </a:r>
            <a:r>
              <a:rPr lang="en-US" altLang="ja-JP" sz="1000" i="1" dirty="0">
                <a:solidFill>
                  <a:schemeClr val="tx1"/>
                </a:solidFill>
                <a:latin typeface="Arial" charset="0"/>
              </a:rPr>
              <a:t>】</a:t>
            </a:r>
            <a:endParaRPr lang="ja-JP" altLang="en-US" sz="1000" i="1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06" name="図 105" descr="IMG_0335.JPG">
            <a:extLst>
              <a:ext uri="{FF2B5EF4-FFF2-40B4-BE49-F238E27FC236}">
                <a16:creationId xmlns:a16="http://schemas.microsoft.com/office/drawing/2014/main" id="{FBF13C00-5229-4F78-A3A1-8960EEA1B897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6531" y="1204007"/>
            <a:ext cx="1281600" cy="945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" name="Line 88">
            <a:extLst>
              <a:ext uri="{FF2B5EF4-FFF2-40B4-BE49-F238E27FC236}">
                <a16:creationId xmlns:a16="http://schemas.microsoft.com/office/drawing/2014/main" id="{71881A3E-A097-4685-853A-33B73DFDEE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1101" y="2628898"/>
            <a:ext cx="650874" cy="1682752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lg" len="med"/>
          </a:ln>
        </p:spPr>
        <p:txBody>
          <a:bodyPr/>
          <a:lstStyle/>
          <a:p>
            <a:endParaRPr lang="ja-JP" altLang="en-US"/>
          </a:p>
        </p:txBody>
      </p: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813303F0-75D2-4555-92B0-BF3251DAEE65}"/>
              </a:ext>
            </a:extLst>
          </p:cNvPr>
          <p:cNvCxnSpPr>
            <a:cxnSpLocks/>
          </p:cNvCxnSpPr>
          <p:nvPr/>
        </p:nvCxnSpPr>
        <p:spPr>
          <a:xfrm flipH="1">
            <a:off x="4824472" y="2505182"/>
            <a:ext cx="2265193" cy="182026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円/楕円 102">
            <a:extLst>
              <a:ext uri="{FF2B5EF4-FFF2-40B4-BE49-F238E27FC236}">
                <a16:creationId xmlns:a16="http://schemas.microsoft.com/office/drawing/2014/main" id="{5B6F3C8C-53C5-400B-AAD7-9BF53C7C4DAE}"/>
              </a:ext>
            </a:extLst>
          </p:cNvPr>
          <p:cNvSpPr/>
          <p:nvPr/>
        </p:nvSpPr>
        <p:spPr>
          <a:xfrm rot="2909470">
            <a:off x="4715577" y="4322660"/>
            <a:ext cx="135668" cy="127519"/>
          </a:xfrm>
          <a:prstGeom prst="ellipse">
            <a:avLst/>
          </a:prstGeom>
          <a:solidFill>
            <a:srgbClr val="FF0000">
              <a:alpha val="3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ysClr val="window" lastClr="FFFFFF"/>
              </a:solidFill>
              <a:latin typeface="Arial"/>
              <a:ea typeface="ＭＳ Ｐゴシック"/>
            </a:endParaRPr>
          </a:p>
        </p:txBody>
      </p:sp>
      <p:sp>
        <p:nvSpPr>
          <p:cNvPr id="93" name="正方形/長方形 15">
            <a:extLst>
              <a:ext uri="{FF2B5EF4-FFF2-40B4-BE49-F238E27FC236}">
                <a16:creationId xmlns:a16="http://schemas.microsoft.com/office/drawing/2014/main" id="{0780C33B-2D99-4DD4-96B7-E48BCB1EEFDB}"/>
              </a:ext>
            </a:extLst>
          </p:cNvPr>
          <p:cNvSpPr/>
          <p:nvPr/>
        </p:nvSpPr>
        <p:spPr bwMode="auto">
          <a:xfrm>
            <a:off x="7010725" y="811487"/>
            <a:ext cx="2005670" cy="22998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anchor="ctr">
            <a:spAutoFit/>
          </a:bodyPr>
          <a:lstStyle/>
          <a:p>
            <a:pPr marL="107950" indent="-107950">
              <a:defRPr/>
            </a:pPr>
            <a:r>
              <a:rPr lang="en-US" altLang="ja-JP" sz="1000" b="1" dirty="0">
                <a:solidFill>
                  <a:srgbClr val="FF0000"/>
                </a:solidFill>
                <a:latin typeface="Arial" charset="0"/>
              </a:rPr>
              <a:t>24.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見通しが悪く、児童と車、車同士の事故が起こる可能性がある。カーブミラーと停止線の設置があるとよい。</a:t>
            </a: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endParaRPr lang="en-US" altLang="ja-JP" sz="1000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＜対策メニュー＞</a:t>
            </a:r>
            <a:endParaRPr lang="en-US" altLang="ja-JP" sz="1000" i="1" dirty="0">
              <a:solidFill>
                <a:schemeClr val="tx1"/>
              </a:solidFill>
              <a:latin typeface="Arial" charset="0"/>
            </a:endParaRPr>
          </a:p>
          <a:p>
            <a:pPr marL="107950" indent="-107950">
              <a:defRPr/>
            </a:pPr>
            <a:r>
              <a:rPr lang="ja-JP" altLang="en-US" sz="1000" i="1" dirty="0">
                <a:solidFill>
                  <a:schemeClr val="tx1"/>
                </a:solidFill>
                <a:latin typeface="Arial" charset="0"/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  <a:latin typeface="Arial" charset="0"/>
              </a:rPr>
              <a:t>停止線、ミラー設置</a:t>
            </a:r>
          </a:p>
          <a:p>
            <a:pPr marL="107950" indent="-107950">
              <a:defRPr/>
            </a:pPr>
            <a:endParaRPr lang="ja-JP" altLang="en-US" sz="10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C6B75A8-AD03-40EE-AE8C-D35C70D73FC3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85015" y="1504653"/>
            <a:ext cx="1344000" cy="100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50800">
          <a:solidFill>
            <a:schemeClr val="bg1">
              <a:lumMod val="5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198</Words>
  <Application>Microsoft Office PowerPoint</Application>
  <PresentationFormat>画面に合わせる (4:3)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学校04</cp:lastModifiedBy>
  <cp:revision>22</cp:revision>
  <cp:lastPrinted>2024-10-07T01:38:04Z</cp:lastPrinted>
  <dcterms:modified xsi:type="dcterms:W3CDTF">2025-01-15T02:22:09Z</dcterms:modified>
</cp:coreProperties>
</file>