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70" autoAdjust="0"/>
    <p:restoredTop sz="95147" autoAdjust="0"/>
  </p:normalViewPr>
  <p:slideViewPr>
    <p:cSldViewPr snapToGrid="0">
      <p:cViewPr varScale="1">
        <p:scale>
          <a:sx n="68" d="100"/>
          <a:sy n="68" d="100"/>
        </p:scale>
        <p:origin x="17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4D756-2770-4F99-A509-D38B0805E58F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73461-EFF9-450F-8835-1C27EAA5E2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20A85-3339-4F59-8316-33B9518BB103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A4C93-584E-43F9-9AAC-F36970FB2F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CF353-6B66-41FE-9A89-7BD925972BB7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CDD03-ED0B-453B-B446-C18572B615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A39B9-5B77-40C3-8402-159AE74F08AF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91FC3-C931-4AFE-9197-12824F7A58D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8043-75CD-4427-9390-77E4BAB91849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74A95-9826-407A-A4D2-2333E080EE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FFE36-62CB-45EA-AE9D-498055CD485D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6398E-79F9-4ABC-90CB-C97FCF9569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1153E-40C7-44DD-8BFB-7792678076FD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20CB3-3832-4409-89E1-B5A4995B36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C359F-E93E-4CCD-A2A4-29E4CC1C63AB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B5B1C-0B8F-4A5D-9B79-C4CFEA138B4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F0EFB-55E8-40B8-9662-273397A7E354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4A7CD-399E-46FB-A3F0-0CFF149DA9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E18F6-22D2-4D4D-B02B-B98770BBCEE3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4848D-47A6-48BC-97CB-8B93272A79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9E61D-95BA-43FB-BBFE-A4AD700E9D16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FADDD-8494-4236-A8D9-24214FE5BC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9861305-D396-4DD6-B98E-AC063C1D7E12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ADEF307-9CC7-4CA8-8D5A-A186F402A1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29">
            <a:extLst>
              <a:ext uri="{FF2B5EF4-FFF2-40B4-BE49-F238E27FC236}">
                <a16:creationId xmlns:a16="http://schemas.microsoft.com/office/drawing/2014/main" id="{8E055D99-A1FA-4312-BC8B-41E790947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881" y="-39909"/>
            <a:ext cx="9144000" cy="6897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70"/>
          <p:cNvSpPr txBox="1">
            <a:spLocks noChangeArrowheads="1"/>
          </p:cNvSpPr>
          <p:nvPr/>
        </p:nvSpPr>
        <p:spPr bwMode="auto">
          <a:xfrm>
            <a:off x="1499234" y="0"/>
            <a:ext cx="103060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00" dirty="0"/>
              <a:t>ご　う　つ　り　つ</a:t>
            </a:r>
          </a:p>
        </p:txBody>
      </p:sp>
      <p:sp>
        <p:nvSpPr>
          <p:cNvPr id="12" name="Text Box 71"/>
          <p:cNvSpPr txBox="1">
            <a:spLocks noChangeArrowheads="1"/>
          </p:cNvSpPr>
          <p:nvPr/>
        </p:nvSpPr>
        <p:spPr bwMode="auto">
          <a:xfrm>
            <a:off x="2747010" y="4464"/>
            <a:ext cx="889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00" dirty="0"/>
              <a:t>わ　た　づ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403850" y="2786063"/>
            <a:ext cx="796925" cy="2047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r>
              <a:rPr lang="ja-JP" altLang="en-US" sz="1200" b="1" dirty="0">
                <a:solidFill>
                  <a:srgbClr val="3333FF"/>
                </a:solidFill>
              </a:rPr>
              <a:t>渡津小学校</a:t>
            </a:r>
          </a:p>
        </p:txBody>
      </p:sp>
      <p:grpSp>
        <p:nvGrpSpPr>
          <p:cNvPr id="14" name="Group 41"/>
          <p:cNvGrpSpPr>
            <a:grpSpLocks/>
          </p:cNvGrpSpPr>
          <p:nvPr/>
        </p:nvGrpSpPr>
        <p:grpSpPr bwMode="auto">
          <a:xfrm>
            <a:off x="119063" y="6124575"/>
            <a:ext cx="1690687" cy="266700"/>
            <a:chOff x="-2574" y="4134"/>
            <a:chExt cx="1065" cy="168"/>
          </a:xfrm>
        </p:grpSpPr>
        <p:sp>
          <p:nvSpPr>
            <p:cNvPr id="15" name="Line 33"/>
            <p:cNvSpPr>
              <a:spLocks noChangeShapeType="1"/>
            </p:cNvSpPr>
            <p:nvPr/>
          </p:nvSpPr>
          <p:spPr bwMode="auto">
            <a:xfrm>
              <a:off x="-2496" y="4158"/>
              <a:ext cx="7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" name="Line 34"/>
            <p:cNvSpPr>
              <a:spLocks noChangeShapeType="1"/>
            </p:cNvSpPr>
            <p:nvPr/>
          </p:nvSpPr>
          <p:spPr bwMode="auto">
            <a:xfrm>
              <a:off x="-2499" y="4146"/>
              <a:ext cx="0" cy="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" name="Line 35"/>
            <p:cNvSpPr>
              <a:spLocks noChangeShapeType="1"/>
            </p:cNvSpPr>
            <p:nvPr/>
          </p:nvSpPr>
          <p:spPr bwMode="auto">
            <a:xfrm>
              <a:off x="-2115" y="4137"/>
              <a:ext cx="0" cy="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" name="Line 36"/>
            <p:cNvSpPr>
              <a:spLocks noChangeShapeType="1"/>
            </p:cNvSpPr>
            <p:nvPr/>
          </p:nvSpPr>
          <p:spPr bwMode="auto">
            <a:xfrm>
              <a:off x="-1731" y="4134"/>
              <a:ext cx="0" cy="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" name="Text Box 38"/>
            <p:cNvSpPr txBox="1">
              <a:spLocks noChangeArrowheads="1"/>
            </p:cNvSpPr>
            <p:nvPr/>
          </p:nvSpPr>
          <p:spPr bwMode="auto">
            <a:xfrm>
              <a:off x="-2574" y="4161"/>
              <a:ext cx="153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800"/>
                <a:t>0</a:t>
              </a:r>
            </a:p>
          </p:txBody>
        </p:sp>
        <p:sp>
          <p:nvSpPr>
            <p:cNvPr id="20" name="Text Box 39"/>
            <p:cNvSpPr txBox="1">
              <a:spLocks noChangeArrowheads="1"/>
            </p:cNvSpPr>
            <p:nvPr/>
          </p:nvSpPr>
          <p:spPr bwMode="auto">
            <a:xfrm>
              <a:off x="-2226" y="4167"/>
              <a:ext cx="333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800"/>
                <a:t>250</a:t>
              </a:r>
            </a:p>
          </p:txBody>
        </p:sp>
        <p:sp>
          <p:nvSpPr>
            <p:cNvPr id="21" name="Text Box 40"/>
            <p:cNvSpPr txBox="1">
              <a:spLocks noChangeArrowheads="1"/>
            </p:cNvSpPr>
            <p:nvPr/>
          </p:nvSpPr>
          <p:spPr bwMode="auto">
            <a:xfrm>
              <a:off x="-1842" y="4161"/>
              <a:ext cx="333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800"/>
                <a:t>500</a:t>
              </a:r>
              <a:r>
                <a:rPr lang="ja-JP" altLang="en-US" sz="800"/>
                <a:t>　</a:t>
              </a:r>
              <a:r>
                <a:rPr lang="en-US" altLang="ja-JP" sz="800"/>
                <a:t>m</a:t>
              </a:r>
            </a:p>
          </p:txBody>
        </p:sp>
      </p:grpSp>
      <p:pic>
        <p:nvPicPr>
          <p:cNvPr id="22" name="Picture 44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25" y="6448425"/>
            <a:ext cx="3429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Freeform 31"/>
          <p:cNvSpPr>
            <a:spLocks/>
          </p:cNvSpPr>
          <p:nvPr/>
        </p:nvSpPr>
        <p:spPr bwMode="auto">
          <a:xfrm>
            <a:off x="7878783" y="3942146"/>
            <a:ext cx="69850" cy="285750"/>
          </a:xfrm>
          <a:custGeom>
            <a:avLst/>
            <a:gdLst>
              <a:gd name="T0" fmla="*/ 0 w 44"/>
              <a:gd name="T1" fmla="*/ 0 h 180"/>
              <a:gd name="T2" fmla="*/ 44 w 44"/>
              <a:gd name="T3" fmla="*/ 112 h 180"/>
              <a:gd name="T4" fmla="*/ 4 w 44"/>
              <a:gd name="T5" fmla="*/ 180 h 180"/>
              <a:gd name="T6" fmla="*/ 0 60000 65536"/>
              <a:gd name="T7" fmla="*/ 0 60000 65536"/>
              <a:gd name="T8" fmla="*/ 0 60000 65536"/>
              <a:gd name="T9" fmla="*/ 0 w 44"/>
              <a:gd name="T10" fmla="*/ 0 h 180"/>
              <a:gd name="T11" fmla="*/ 44 w 44"/>
              <a:gd name="T12" fmla="*/ 180 h 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" h="180">
                <a:moveTo>
                  <a:pt x="0" y="0"/>
                </a:moveTo>
                <a:lnTo>
                  <a:pt x="44" y="112"/>
                </a:lnTo>
                <a:lnTo>
                  <a:pt x="4" y="180"/>
                </a:lnTo>
              </a:path>
            </a:pathLst>
          </a:custGeom>
          <a:noFill/>
          <a:ln w="28575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" name="Freeform 32"/>
          <p:cNvSpPr>
            <a:spLocks/>
          </p:cNvSpPr>
          <p:nvPr/>
        </p:nvSpPr>
        <p:spPr bwMode="auto">
          <a:xfrm>
            <a:off x="7391666" y="3443124"/>
            <a:ext cx="196850" cy="393700"/>
          </a:xfrm>
          <a:custGeom>
            <a:avLst/>
            <a:gdLst>
              <a:gd name="T0" fmla="*/ 124 w 124"/>
              <a:gd name="T1" fmla="*/ 0 h 248"/>
              <a:gd name="T2" fmla="*/ 0 w 124"/>
              <a:gd name="T3" fmla="*/ 172 h 248"/>
              <a:gd name="T4" fmla="*/ 56 w 124"/>
              <a:gd name="T5" fmla="*/ 248 h 248"/>
              <a:gd name="T6" fmla="*/ 0 60000 65536"/>
              <a:gd name="T7" fmla="*/ 0 60000 65536"/>
              <a:gd name="T8" fmla="*/ 0 60000 65536"/>
              <a:gd name="T9" fmla="*/ 0 w 124"/>
              <a:gd name="T10" fmla="*/ 0 h 248"/>
              <a:gd name="T11" fmla="*/ 124 w 124"/>
              <a:gd name="T12" fmla="*/ 248 h 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4" h="248">
                <a:moveTo>
                  <a:pt x="124" y="0"/>
                </a:moveTo>
                <a:lnTo>
                  <a:pt x="0" y="172"/>
                </a:lnTo>
                <a:lnTo>
                  <a:pt x="56" y="248"/>
                </a:lnTo>
              </a:path>
            </a:pathLst>
          </a:custGeom>
          <a:noFill/>
          <a:ln w="28575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" name="Freeform 33"/>
          <p:cNvSpPr>
            <a:spLocks/>
          </p:cNvSpPr>
          <p:nvPr/>
        </p:nvSpPr>
        <p:spPr bwMode="auto">
          <a:xfrm rot="161043">
            <a:off x="6513229" y="2464492"/>
            <a:ext cx="1187480" cy="482596"/>
          </a:xfrm>
          <a:custGeom>
            <a:avLst/>
            <a:gdLst>
              <a:gd name="T0" fmla="*/ 0 w 824"/>
              <a:gd name="T1" fmla="*/ 76 h 528"/>
              <a:gd name="T2" fmla="*/ 32 w 824"/>
              <a:gd name="T3" fmla="*/ 12 h 528"/>
              <a:gd name="T4" fmla="*/ 188 w 824"/>
              <a:gd name="T5" fmla="*/ 36 h 528"/>
              <a:gd name="T6" fmla="*/ 220 w 824"/>
              <a:gd name="T7" fmla="*/ 0 h 528"/>
              <a:gd name="T8" fmla="*/ 824 w 824"/>
              <a:gd name="T9" fmla="*/ 528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24"/>
              <a:gd name="T16" fmla="*/ 0 h 528"/>
              <a:gd name="T17" fmla="*/ 824 w 824"/>
              <a:gd name="T18" fmla="*/ 528 h 528"/>
              <a:gd name="connsiteX0" fmla="*/ 0 w 4903"/>
              <a:gd name="connsiteY0" fmla="*/ 1439 h 2955"/>
              <a:gd name="connsiteX1" fmla="*/ 388 w 4903"/>
              <a:gd name="connsiteY1" fmla="*/ 227 h 2955"/>
              <a:gd name="connsiteX2" fmla="*/ 2282 w 4903"/>
              <a:gd name="connsiteY2" fmla="*/ 682 h 2955"/>
              <a:gd name="connsiteX3" fmla="*/ 2670 w 4903"/>
              <a:gd name="connsiteY3" fmla="*/ 0 h 2955"/>
              <a:gd name="connsiteX4" fmla="*/ 4903 w 4903"/>
              <a:gd name="connsiteY4" fmla="*/ 2955 h 2955"/>
              <a:gd name="connsiteX0" fmla="*/ 0 w 10000"/>
              <a:gd name="connsiteY0" fmla="*/ 4870 h 10000"/>
              <a:gd name="connsiteX1" fmla="*/ 791 w 10000"/>
              <a:gd name="connsiteY1" fmla="*/ 768 h 10000"/>
              <a:gd name="connsiteX2" fmla="*/ 4654 w 10000"/>
              <a:gd name="connsiteY2" fmla="*/ 2308 h 10000"/>
              <a:gd name="connsiteX3" fmla="*/ 5446 w 10000"/>
              <a:gd name="connsiteY3" fmla="*/ 0 h 10000"/>
              <a:gd name="connsiteX4" fmla="*/ 10000 w 10000"/>
              <a:gd name="connsiteY4" fmla="*/ 10000 h 10000"/>
              <a:gd name="connsiteX0" fmla="*/ 0 w 10000"/>
              <a:gd name="connsiteY0" fmla="*/ 4870 h 10000"/>
              <a:gd name="connsiteX1" fmla="*/ 791 w 10000"/>
              <a:gd name="connsiteY1" fmla="*/ 768 h 10000"/>
              <a:gd name="connsiteX2" fmla="*/ 4654 w 10000"/>
              <a:gd name="connsiteY2" fmla="*/ 2308 h 10000"/>
              <a:gd name="connsiteX3" fmla="*/ 5446 w 10000"/>
              <a:gd name="connsiteY3" fmla="*/ 0 h 10000"/>
              <a:gd name="connsiteX4" fmla="*/ 10000 w 10000"/>
              <a:gd name="connsiteY4" fmla="*/ 10000 h 10000"/>
              <a:gd name="connsiteX0" fmla="*/ 0 w 10767"/>
              <a:gd name="connsiteY0" fmla="*/ 4870 h 11773"/>
              <a:gd name="connsiteX1" fmla="*/ 791 w 10767"/>
              <a:gd name="connsiteY1" fmla="*/ 768 h 11773"/>
              <a:gd name="connsiteX2" fmla="*/ 4654 w 10767"/>
              <a:gd name="connsiteY2" fmla="*/ 2308 h 11773"/>
              <a:gd name="connsiteX3" fmla="*/ 5446 w 10767"/>
              <a:gd name="connsiteY3" fmla="*/ 0 h 11773"/>
              <a:gd name="connsiteX4" fmla="*/ 10000 w 10767"/>
              <a:gd name="connsiteY4" fmla="*/ 10000 h 11773"/>
              <a:gd name="connsiteX5" fmla="*/ 10049 w 10767"/>
              <a:gd name="connsiteY5" fmla="*/ 10639 h 11773"/>
              <a:gd name="connsiteX0" fmla="*/ 0 w 10767"/>
              <a:gd name="connsiteY0" fmla="*/ 4870 h 11773"/>
              <a:gd name="connsiteX1" fmla="*/ 791 w 10767"/>
              <a:gd name="connsiteY1" fmla="*/ 768 h 11773"/>
              <a:gd name="connsiteX2" fmla="*/ 4654 w 10767"/>
              <a:gd name="connsiteY2" fmla="*/ 2308 h 11773"/>
              <a:gd name="connsiteX3" fmla="*/ 5446 w 10767"/>
              <a:gd name="connsiteY3" fmla="*/ 0 h 11773"/>
              <a:gd name="connsiteX4" fmla="*/ 10000 w 10767"/>
              <a:gd name="connsiteY4" fmla="*/ 10000 h 11773"/>
              <a:gd name="connsiteX5" fmla="*/ 10495 w 10767"/>
              <a:gd name="connsiteY5" fmla="*/ 5640 h 11773"/>
              <a:gd name="connsiteX0" fmla="*/ 0 w 10618"/>
              <a:gd name="connsiteY0" fmla="*/ 4870 h 11004"/>
              <a:gd name="connsiteX1" fmla="*/ 791 w 10618"/>
              <a:gd name="connsiteY1" fmla="*/ 768 h 11004"/>
              <a:gd name="connsiteX2" fmla="*/ 4654 w 10618"/>
              <a:gd name="connsiteY2" fmla="*/ 2308 h 11004"/>
              <a:gd name="connsiteX3" fmla="*/ 5446 w 10618"/>
              <a:gd name="connsiteY3" fmla="*/ 0 h 11004"/>
              <a:gd name="connsiteX4" fmla="*/ 9851 w 10618"/>
              <a:gd name="connsiteY4" fmla="*/ 9231 h 11004"/>
              <a:gd name="connsiteX5" fmla="*/ 10495 w 10618"/>
              <a:gd name="connsiteY5" fmla="*/ 5640 h 11004"/>
              <a:gd name="connsiteX0" fmla="*/ 0 w 10941"/>
              <a:gd name="connsiteY0" fmla="*/ 4870 h 11004"/>
              <a:gd name="connsiteX1" fmla="*/ 791 w 10941"/>
              <a:gd name="connsiteY1" fmla="*/ 768 h 11004"/>
              <a:gd name="connsiteX2" fmla="*/ 4654 w 10941"/>
              <a:gd name="connsiteY2" fmla="*/ 2308 h 11004"/>
              <a:gd name="connsiteX3" fmla="*/ 5446 w 10941"/>
              <a:gd name="connsiteY3" fmla="*/ 0 h 11004"/>
              <a:gd name="connsiteX4" fmla="*/ 9851 w 10941"/>
              <a:gd name="connsiteY4" fmla="*/ 9231 h 11004"/>
              <a:gd name="connsiteX5" fmla="*/ 10941 w 10941"/>
              <a:gd name="connsiteY5" fmla="*/ 5640 h 11004"/>
              <a:gd name="connsiteX0" fmla="*/ 0 w 11089"/>
              <a:gd name="connsiteY0" fmla="*/ 4870 h 11004"/>
              <a:gd name="connsiteX1" fmla="*/ 791 w 11089"/>
              <a:gd name="connsiteY1" fmla="*/ 768 h 11004"/>
              <a:gd name="connsiteX2" fmla="*/ 4654 w 11089"/>
              <a:gd name="connsiteY2" fmla="*/ 2308 h 11004"/>
              <a:gd name="connsiteX3" fmla="*/ 5446 w 11089"/>
              <a:gd name="connsiteY3" fmla="*/ 0 h 11004"/>
              <a:gd name="connsiteX4" fmla="*/ 9851 w 11089"/>
              <a:gd name="connsiteY4" fmla="*/ 9231 h 11004"/>
              <a:gd name="connsiteX5" fmla="*/ 10941 w 11089"/>
              <a:gd name="connsiteY5" fmla="*/ 5640 h 11004"/>
              <a:gd name="connsiteX6" fmla="*/ 11089 w 11089"/>
              <a:gd name="connsiteY6" fmla="*/ 6025 h 11004"/>
              <a:gd name="connsiteX0" fmla="*/ 0 w 18515"/>
              <a:gd name="connsiteY0" fmla="*/ 4870 h 19484"/>
              <a:gd name="connsiteX1" fmla="*/ 791 w 18515"/>
              <a:gd name="connsiteY1" fmla="*/ 768 h 19484"/>
              <a:gd name="connsiteX2" fmla="*/ 4654 w 18515"/>
              <a:gd name="connsiteY2" fmla="*/ 2308 h 19484"/>
              <a:gd name="connsiteX3" fmla="*/ 5446 w 18515"/>
              <a:gd name="connsiteY3" fmla="*/ 0 h 19484"/>
              <a:gd name="connsiteX4" fmla="*/ 9851 w 18515"/>
              <a:gd name="connsiteY4" fmla="*/ 9231 h 19484"/>
              <a:gd name="connsiteX5" fmla="*/ 10941 w 18515"/>
              <a:gd name="connsiteY5" fmla="*/ 5640 h 19484"/>
              <a:gd name="connsiteX6" fmla="*/ 18515 w 18515"/>
              <a:gd name="connsiteY6" fmla="*/ 19484 h 19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515" h="19484">
                <a:moveTo>
                  <a:pt x="0" y="4870"/>
                </a:moveTo>
                <a:lnTo>
                  <a:pt x="791" y="768"/>
                </a:lnTo>
                <a:lnTo>
                  <a:pt x="4654" y="2308"/>
                </a:lnTo>
                <a:lnTo>
                  <a:pt x="5446" y="0"/>
                </a:lnTo>
                <a:cubicBezTo>
                  <a:pt x="6964" y="3333"/>
                  <a:pt x="7590" y="5129"/>
                  <a:pt x="9851" y="9231"/>
                </a:cubicBezTo>
                <a:cubicBezTo>
                  <a:pt x="10618" y="11004"/>
                  <a:pt x="10931" y="5507"/>
                  <a:pt x="10941" y="5640"/>
                </a:cubicBezTo>
                <a:cubicBezTo>
                  <a:pt x="10990" y="5768"/>
                  <a:pt x="18466" y="19356"/>
                  <a:pt x="18515" y="19484"/>
                </a:cubicBezTo>
              </a:path>
            </a:pathLst>
          </a:custGeom>
          <a:noFill/>
          <a:ln w="28575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" name="Line 34"/>
          <p:cNvSpPr>
            <a:spLocks noChangeShapeType="1"/>
          </p:cNvSpPr>
          <p:nvPr/>
        </p:nvSpPr>
        <p:spPr bwMode="auto">
          <a:xfrm flipV="1">
            <a:off x="5391151" y="2068513"/>
            <a:ext cx="6350" cy="28575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" name="Line 35"/>
          <p:cNvSpPr>
            <a:spLocks noChangeShapeType="1"/>
          </p:cNvSpPr>
          <p:nvPr/>
        </p:nvSpPr>
        <p:spPr bwMode="auto">
          <a:xfrm flipV="1">
            <a:off x="5698062" y="2065868"/>
            <a:ext cx="6350" cy="28575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" name="Freeform 36"/>
          <p:cNvSpPr>
            <a:spLocks/>
          </p:cNvSpPr>
          <p:nvPr/>
        </p:nvSpPr>
        <p:spPr bwMode="auto">
          <a:xfrm rot="1256361" flipH="1">
            <a:off x="8691978" y="3855301"/>
            <a:ext cx="45719" cy="229646"/>
          </a:xfrm>
          <a:custGeom>
            <a:avLst/>
            <a:gdLst>
              <a:gd name="T0" fmla="*/ 0 w 100"/>
              <a:gd name="T1" fmla="*/ 0 h 152"/>
              <a:gd name="T2" fmla="*/ 32 w 100"/>
              <a:gd name="T3" fmla="*/ 68 h 152"/>
              <a:gd name="T4" fmla="*/ 80 w 100"/>
              <a:gd name="T5" fmla="*/ 96 h 152"/>
              <a:gd name="T6" fmla="*/ 100 w 100"/>
              <a:gd name="T7" fmla="*/ 152 h 152"/>
              <a:gd name="T8" fmla="*/ 0 60000 65536"/>
              <a:gd name="T9" fmla="*/ 0 60000 65536"/>
              <a:gd name="T10" fmla="*/ 0 60000 65536"/>
              <a:gd name="T11" fmla="*/ 0 60000 65536"/>
              <a:gd name="T12" fmla="*/ 0 w 100"/>
              <a:gd name="T13" fmla="*/ 0 h 152"/>
              <a:gd name="T14" fmla="*/ 100 w 100"/>
              <a:gd name="T15" fmla="*/ 152 h 1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" h="152">
                <a:moveTo>
                  <a:pt x="0" y="0"/>
                </a:moveTo>
                <a:lnTo>
                  <a:pt x="32" y="68"/>
                </a:lnTo>
                <a:lnTo>
                  <a:pt x="80" y="96"/>
                </a:lnTo>
                <a:lnTo>
                  <a:pt x="100" y="152"/>
                </a:lnTo>
              </a:path>
            </a:pathLst>
          </a:custGeom>
          <a:noFill/>
          <a:ln w="28575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" name="テキスト ボックス 61">
            <a:extLst>
              <a:ext uri="{FF2B5EF4-FFF2-40B4-BE49-F238E27FC236}">
                <a16:creationId xmlns:a16="http://schemas.microsoft.com/office/drawing/2014/main" id="{8C4724E9-3008-479B-B6B8-85BF1F0239BB}"/>
              </a:ext>
            </a:extLst>
          </p:cNvPr>
          <p:cNvSpPr txBox="1"/>
          <p:nvPr/>
        </p:nvSpPr>
        <p:spPr>
          <a:xfrm>
            <a:off x="5553490" y="2304284"/>
            <a:ext cx="2347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r>
              <a:rPr lang="en-US" altLang="ja-JP" sz="1000" dirty="0">
                <a:highlight>
                  <a:srgbClr val="00FF00"/>
                </a:highlight>
                <a:latin typeface="+mj-ea"/>
                <a:ea typeface="+mj-ea"/>
              </a:rPr>
              <a:t>4</a:t>
            </a:r>
            <a:endParaRPr kumimoji="1" lang="ja-JP" altLang="en-US" sz="1000" dirty="0">
              <a:highlight>
                <a:srgbClr val="00FF00"/>
              </a:highlight>
              <a:latin typeface="+mj-ea"/>
              <a:ea typeface="+mj-ea"/>
            </a:endParaRPr>
          </a:p>
        </p:txBody>
      </p:sp>
      <p:sp>
        <p:nvSpPr>
          <p:cNvPr id="59" name="テキスト ボックス 61">
            <a:extLst>
              <a:ext uri="{FF2B5EF4-FFF2-40B4-BE49-F238E27FC236}">
                <a16:creationId xmlns:a16="http://schemas.microsoft.com/office/drawing/2014/main" id="{8C4724E9-3008-479B-B6B8-85BF1F0239BB}"/>
              </a:ext>
            </a:extLst>
          </p:cNvPr>
          <p:cNvSpPr txBox="1"/>
          <p:nvPr/>
        </p:nvSpPr>
        <p:spPr>
          <a:xfrm>
            <a:off x="4220542" y="2669960"/>
            <a:ext cx="3259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r>
              <a:rPr lang="en-US" altLang="ja-JP" sz="1000" dirty="0">
                <a:highlight>
                  <a:srgbClr val="00FF00"/>
                </a:highlight>
                <a:latin typeface="+mj-ea"/>
                <a:ea typeface="+mj-ea"/>
              </a:rPr>
              <a:t>5</a:t>
            </a:r>
            <a:r>
              <a:rPr kumimoji="1" lang="en-US" altLang="ja-JP" sz="1000" dirty="0">
                <a:highlight>
                  <a:srgbClr val="00FF00"/>
                </a:highlight>
                <a:latin typeface="+mj-ea"/>
                <a:ea typeface="+mj-ea"/>
              </a:rPr>
              <a:t> </a:t>
            </a:r>
            <a:endParaRPr kumimoji="1" lang="ja-JP" altLang="en-US" sz="1000" dirty="0">
              <a:highlight>
                <a:srgbClr val="00FF00"/>
              </a:highlight>
              <a:latin typeface="+mj-ea"/>
              <a:ea typeface="+mj-ea"/>
            </a:endParaRPr>
          </a:p>
        </p:txBody>
      </p:sp>
      <p:sp>
        <p:nvSpPr>
          <p:cNvPr id="60" name="テキスト ボックス 61">
            <a:extLst>
              <a:ext uri="{FF2B5EF4-FFF2-40B4-BE49-F238E27FC236}">
                <a16:creationId xmlns:a16="http://schemas.microsoft.com/office/drawing/2014/main" id="{8C4724E9-3008-479B-B6B8-85BF1F0239BB}"/>
              </a:ext>
            </a:extLst>
          </p:cNvPr>
          <p:cNvSpPr txBox="1"/>
          <p:nvPr/>
        </p:nvSpPr>
        <p:spPr>
          <a:xfrm>
            <a:off x="6292507" y="2389277"/>
            <a:ext cx="3259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r>
              <a:rPr lang="en-US" altLang="ja-JP" sz="1000" dirty="0">
                <a:highlight>
                  <a:srgbClr val="00FF00"/>
                </a:highlight>
                <a:latin typeface="+mj-ea"/>
                <a:ea typeface="+mj-ea"/>
              </a:rPr>
              <a:t>6</a:t>
            </a:r>
            <a:r>
              <a:rPr kumimoji="1" lang="en-US" altLang="ja-JP" sz="1000" dirty="0">
                <a:highlight>
                  <a:srgbClr val="00FF00"/>
                </a:highlight>
                <a:latin typeface="+mj-ea"/>
                <a:ea typeface="+mj-ea"/>
              </a:rPr>
              <a:t> </a:t>
            </a:r>
            <a:endParaRPr kumimoji="1" lang="ja-JP" altLang="en-US" sz="1000" dirty="0">
              <a:highlight>
                <a:srgbClr val="00FF00"/>
              </a:highlight>
              <a:latin typeface="+mj-ea"/>
              <a:ea typeface="+mj-ea"/>
            </a:endParaRPr>
          </a:p>
        </p:txBody>
      </p:sp>
      <p:sp>
        <p:nvSpPr>
          <p:cNvPr id="61" name="テキスト ボックス 61">
            <a:extLst>
              <a:ext uri="{FF2B5EF4-FFF2-40B4-BE49-F238E27FC236}">
                <a16:creationId xmlns:a16="http://schemas.microsoft.com/office/drawing/2014/main" id="{8C4724E9-3008-479B-B6B8-85BF1F0239BB}"/>
              </a:ext>
            </a:extLst>
          </p:cNvPr>
          <p:cNvSpPr txBox="1"/>
          <p:nvPr/>
        </p:nvSpPr>
        <p:spPr>
          <a:xfrm>
            <a:off x="7573428" y="2825928"/>
            <a:ext cx="3259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r>
              <a:rPr lang="en-US" altLang="ja-JP" sz="1000" dirty="0">
                <a:highlight>
                  <a:srgbClr val="00FF00"/>
                </a:highlight>
                <a:latin typeface="+mj-ea"/>
                <a:ea typeface="+mj-ea"/>
              </a:rPr>
              <a:t>7</a:t>
            </a:r>
            <a:r>
              <a:rPr kumimoji="1" lang="en-US" altLang="ja-JP" sz="1000" dirty="0">
                <a:highlight>
                  <a:srgbClr val="00FF00"/>
                </a:highlight>
                <a:latin typeface="+mj-ea"/>
                <a:ea typeface="+mj-ea"/>
              </a:rPr>
              <a:t> </a:t>
            </a:r>
            <a:endParaRPr kumimoji="1" lang="ja-JP" altLang="en-US" sz="1000" dirty="0">
              <a:highlight>
                <a:srgbClr val="00FF00"/>
              </a:highlight>
              <a:latin typeface="+mj-ea"/>
              <a:ea typeface="+mj-ea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C4724E9-3008-479B-B6B8-85BF1F0239BB}"/>
              </a:ext>
            </a:extLst>
          </p:cNvPr>
          <p:cNvSpPr txBox="1"/>
          <p:nvPr/>
        </p:nvSpPr>
        <p:spPr>
          <a:xfrm>
            <a:off x="1766184" y="2765997"/>
            <a:ext cx="3259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r>
              <a:rPr lang="en-US" altLang="ja-JP" sz="1000" dirty="0">
                <a:highlight>
                  <a:srgbClr val="00FF00"/>
                </a:highlight>
                <a:latin typeface="+mj-ea"/>
                <a:ea typeface="+mj-ea"/>
              </a:rPr>
              <a:t> 2</a:t>
            </a:r>
            <a:r>
              <a:rPr kumimoji="1" lang="en-US" altLang="ja-JP" sz="1000" dirty="0">
                <a:highlight>
                  <a:srgbClr val="00FF00"/>
                </a:highlight>
                <a:latin typeface="+mj-ea"/>
                <a:ea typeface="+mj-ea"/>
              </a:rPr>
              <a:t> </a:t>
            </a:r>
            <a:endParaRPr kumimoji="1" lang="ja-JP" altLang="en-US" sz="1000" dirty="0">
              <a:highlight>
                <a:srgbClr val="00FF00"/>
              </a:highlight>
              <a:latin typeface="+mj-ea"/>
              <a:ea typeface="+mj-ea"/>
            </a:endParaRPr>
          </a:p>
        </p:txBody>
      </p:sp>
      <p:sp>
        <p:nvSpPr>
          <p:cNvPr id="63" name="テキスト ボックス 61">
            <a:extLst>
              <a:ext uri="{FF2B5EF4-FFF2-40B4-BE49-F238E27FC236}">
                <a16:creationId xmlns:a16="http://schemas.microsoft.com/office/drawing/2014/main" id="{6881D37C-4A8D-4F96-8285-6E3AD72A48F6}"/>
              </a:ext>
            </a:extLst>
          </p:cNvPr>
          <p:cNvSpPr txBox="1"/>
          <p:nvPr/>
        </p:nvSpPr>
        <p:spPr>
          <a:xfrm>
            <a:off x="8473575" y="4015709"/>
            <a:ext cx="2776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r>
              <a:rPr lang="en-US" altLang="ja-JP" sz="1000" dirty="0">
                <a:highlight>
                  <a:srgbClr val="00FF00"/>
                </a:highlight>
                <a:latin typeface="+mj-ea"/>
                <a:ea typeface="+mj-ea"/>
              </a:rPr>
              <a:t>8</a:t>
            </a:r>
            <a:endParaRPr kumimoji="1" lang="ja-JP" altLang="en-US" sz="1000" dirty="0">
              <a:highlight>
                <a:srgbClr val="00FF00"/>
              </a:highlight>
              <a:latin typeface="+mj-ea"/>
              <a:ea typeface="+mj-ea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7F0BB540-4857-437F-8D98-467B6FC9AF73}"/>
              </a:ext>
            </a:extLst>
          </p:cNvPr>
          <p:cNvSpPr txBox="1"/>
          <p:nvPr/>
        </p:nvSpPr>
        <p:spPr>
          <a:xfrm>
            <a:off x="1739612" y="2587558"/>
            <a:ext cx="3259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r>
              <a:rPr lang="en-US" altLang="ja-JP" sz="1000" dirty="0">
                <a:highlight>
                  <a:srgbClr val="00FF00"/>
                </a:highlight>
                <a:latin typeface="+mj-ea"/>
                <a:ea typeface="+mj-ea"/>
              </a:rPr>
              <a:t> 1</a:t>
            </a:r>
            <a:r>
              <a:rPr kumimoji="1" lang="en-US" altLang="ja-JP" sz="1000" dirty="0">
                <a:highlight>
                  <a:srgbClr val="00FF00"/>
                </a:highlight>
                <a:latin typeface="+mj-ea"/>
                <a:ea typeface="+mj-ea"/>
              </a:rPr>
              <a:t> </a:t>
            </a:r>
            <a:endParaRPr kumimoji="1" lang="ja-JP" altLang="en-US" sz="1000" dirty="0">
              <a:highlight>
                <a:srgbClr val="00FF00"/>
              </a:highlight>
              <a:latin typeface="+mj-ea"/>
              <a:ea typeface="+mj-ea"/>
            </a:endParaRPr>
          </a:p>
        </p:txBody>
      </p:sp>
      <p:sp>
        <p:nvSpPr>
          <p:cNvPr id="45" name="テキスト ボックス 61">
            <a:extLst>
              <a:ext uri="{FF2B5EF4-FFF2-40B4-BE49-F238E27FC236}">
                <a16:creationId xmlns:a16="http://schemas.microsoft.com/office/drawing/2014/main" id="{5D687B13-9B48-45BD-834B-B23F64EC1E2E}"/>
              </a:ext>
            </a:extLst>
          </p:cNvPr>
          <p:cNvSpPr txBox="1"/>
          <p:nvPr/>
        </p:nvSpPr>
        <p:spPr>
          <a:xfrm>
            <a:off x="7711358" y="4074464"/>
            <a:ext cx="3259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r>
              <a:rPr lang="en-US" altLang="ja-JP" sz="1000" dirty="0">
                <a:highlight>
                  <a:srgbClr val="00FF00"/>
                </a:highlight>
                <a:latin typeface="+mj-ea"/>
                <a:ea typeface="+mj-ea"/>
              </a:rPr>
              <a:t>9</a:t>
            </a:r>
            <a:endParaRPr kumimoji="1" lang="ja-JP" altLang="en-US" sz="1000" dirty="0">
              <a:highlight>
                <a:srgbClr val="00FF00"/>
              </a:highlight>
              <a:latin typeface="+mj-ea"/>
              <a:ea typeface="+mj-ea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5EEF1F2-9768-42DB-B3EE-97566B663C8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73748"/>
          <a:stretch/>
        </p:blipFill>
        <p:spPr>
          <a:xfrm>
            <a:off x="272503" y="2328151"/>
            <a:ext cx="2240628" cy="1810669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F987DDA6-6851-4F3A-BCF7-36C42AF0E7A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7805" r="1"/>
          <a:stretch/>
        </p:blipFill>
        <p:spPr>
          <a:xfrm>
            <a:off x="4372540" y="2293779"/>
            <a:ext cx="4454953" cy="1810669"/>
          </a:xfrm>
          <a:prstGeom prst="rect">
            <a:avLst/>
          </a:prstGeom>
        </p:spPr>
      </p:pic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42A255D3-61B3-4F96-AA86-CBF889ACF76C}"/>
              </a:ext>
            </a:extLst>
          </p:cNvPr>
          <p:cNvGrpSpPr/>
          <p:nvPr/>
        </p:nvGrpSpPr>
        <p:grpSpPr>
          <a:xfrm>
            <a:off x="2583835" y="1968404"/>
            <a:ext cx="1838577" cy="979926"/>
            <a:chOff x="2583835" y="1968404"/>
            <a:chExt cx="1838577" cy="979926"/>
          </a:xfrm>
        </p:grpSpPr>
        <p:sp>
          <p:nvSpPr>
            <p:cNvPr id="30" name="Freeform 37"/>
            <p:cNvSpPr>
              <a:spLocks/>
            </p:cNvSpPr>
            <p:nvPr/>
          </p:nvSpPr>
          <p:spPr bwMode="auto">
            <a:xfrm>
              <a:off x="3450862" y="2347239"/>
              <a:ext cx="971550" cy="425450"/>
            </a:xfrm>
            <a:custGeom>
              <a:avLst/>
              <a:gdLst>
                <a:gd name="T0" fmla="*/ 0 w 612"/>
                <a:gd name="T1" fmla="*/ 0 h 268"/>
                <a:gd name="T2" fmla="*/ 460 w 612"/>
                <a:gd name="T3" fmla="*/ 20 h 268"/>
                <a:gd name="T4" fmla="*/ 568 w 612"/>
                <a:gd name="T5" fmla="*/ 132 h 268"/>
                <a:gd name="T6" fmla="*/ 612 w 612"/>
                <a:gd name="T7" fmla="*/ 236 h 268"/>
                <a:gd name="T8" fmla="*/ 568 w 612"/>
                <a:gd name="T9" fmla="*/ 268 h 268"/>
                <a:gd name="T10" fmla="*/ 552 w 612"/>
                <a:gd name="T11" fmla="*/ 244 h 2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12"/>
                <a:gd name="T19" fmla="*/ 0 h 268"/>
                <a:gd name="T20" fmla="*/ 612 w 612"/>
                <a:gd name="T21" fmla="*/ 268 h 2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12" h="268">
                  <a:moveTo>
                    <a:pt x="0" y="0"/>
                  </a:moveTo>
                  <a:lnTo>
                    <a:pt x="460" y="20"/>
                  </a:lnTo>
                  <a:lnTo>
                    <a:pt x="568" y="132"/>
                  </a:lnTo>
                  <a:lnTo>
                    <a:pt x="612" y="236"/>
                  </a:lnTo>
                  <a:lnTo>
                    <a:pt x="568" y="268"/>
                  </a:lnTo>
                  <a:lnTo>
                    <a:pt x="552" y="244"/>
                  </a:lnTo>
                </a:path>
              </a:pathLst>
            </a:custGeom>
            <a:noFill/>
            <a:ln w="28575" cap="flat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" name="Line 38"/>
            <p:cNvSpPr>
              <a:spLocks noChangeShapeType="1"/>
            </p:cNvSpPr>
            <p:nvPr/>
          </p:nvSpPr>
          <p:spPr bwMode="auto">
            <a:xfrm flipV="1">
              <a:off x="4228553" y="2743543"/>
              <a:ext cx="183569" cy="20478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71702281-6EEA-4D76-B362-B5A2503493E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40928" r="47133" b="55888"/>
            <a:stretch/>
          </p:blipFill>
          <p:spPr>
            <a:xfrm rot="10800000">
              <a:off x="2583835" y="1968404"/>
              <a:ext cx="1019026" cy="798720"/>
            </a:xfrm>
            <a:prstGeom prst="rect">
              <a:avLst/>
            </a:prstGeom>
          </p:spPr>
        </p:pic>
      </p:grpSp>
      <p:cxnSp>
        <p:nvCxnSpPr>
          <p:cNvPr id="34" name="コネクタ: カギ線 33">
            <a:extLst>
              <a:ext uri="{FF2B5EF4-FFF2-40B4-BE49-F238E27FC236}">
                <a16:creationId xmlns:a16="http://schemas.microsoft.com/office/drawing/2014/main" id="{8A721946-4015-40E8-875D-8AE30BD688F7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457667" y="2624092"/>
            <a:ext cx="142994" cy="78006"/>
          </a:xfrm>
          <a:prstGeom prst="bentConnector3">
            <a:avLst>
              <a:gd name="adj1" fmla="val 50000"/>
            </a:avLst>
          </a:prstGeom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9" name="Line 34">
            <a:extLst>
              <a:ext uri="{FF2B5EF4-FFF2-40B4-BE49-F238E27FC236}">
                <a16:creationId xmlns:a16="http://schemas.microsoft.com/office/drawing/2014/main" id="{00FAA847-AA55-42AD-9A08-2CCD8864CB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16690" y="4266451"/>
            <a:ext cx="235676" cy="268179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3" name="Freeform 36">
            <a:extLst>
              <a:ext uri="{FF2B5EF4-FFF2-40B4-BE49-F238E27FC236}">
                <a16:creationId xmlns:a16="http://schemas.microsoft.com/office/drawing/2014/main" id="{D2693A26-52CF-481C-AD1B-41E267BF9EC1}"/>
              </a:ext>
            </a:extLst>
          </p:cNvPr>
          <p:cNvSpPr>
            <a:spLocks/>
          </p:cNvSpPr>
          <p:nvPr/>
        </p:nvSpPr>
        <p:spPr bwMode="auto">
          <a:xfrm rot="4059129" flipH="1">
            <a:off x="8720491" y="4092745"/>
            <a:ext cx="286843" cy="158052"/>
          </a:xfrm>
          <a:custGeom>
            <a:avLst/>
            <a:gdLst>
              <a:gd name="T0" fmla="*/ 0 w 100"/>
              <a:gd name="T1" fmla="*/ 0 h 152"/>
              <a:gd name="T2" fmla="*/ 32 w 100"/>
              <a:gd name="T3" fmla="*/ 68 h 152"/>
              <a:gd name="T4" fmla="*/ 80 w 100"/>
              <a:gd name="T5" fmla="*/ 96 h 152"/>
              <a:gd name="T6" fmla="*/ 100 w 100"/>
              <a:gd name="T7" fmla="*/ 152 h 152"/>
              <a:gd name="T8" fmla="*/ 0 60000 65536"/>
              <a:gd name="T9" fmla="*/ 0 60000 65536"/>
              <a:gd name="T10" fmla="*/ 0 60000 65536"/>
              <a:gd name="T11" fmla="*/ 0 60000 65536"/>
              <a:gd name="T12" fmla="*/ 0 w 100"/>
              <a:gd name="T13" fmla="*/ 0 h 152"/>
              <a:gd name="T14" fmla="*/ 100 w 100"/>
              <a:gd name="T15" fmla="*/ 152 h 1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" h="152">
                <a:moveTo>
                  <a:pt x="0" y="0"/>
                </a:moveTo>
                <a:lnTo>
                  <a:pt x="32" y="68"/>
                </a:lnTo>
                <a:lnTo>
                  <a:pt x="80" y="96"/>
                </a:lnTo>
                <a:lnTo>
                  <a:pt x="100" y="152"/>
                </a:lnTo>
              </a:path>
            </a:pathLst>
          </a:custGeom>
          <a:noFill/>
          <a:ln w="28575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6" name="テキスト ボックス 61">
            <a:extLst>
              <a:ext uri="{FF2B5EF4-FFF2-40B4-BE49-F238E27FC236}">
                <a16:creationId xmlns:a16="http://schemas.microsoft.com/office/drawing/2014/main" id="{A9052DA3-FB65-4EF3-B3B4-D22E977EB09D}"/>
              </a:ext>
            </a:extLst>
          </p:cNvPr>
          <p:cNvSpPr txBox="1"/>
          <p:nvPr/>
        </p:nvSpPr>
        <p:spPr>
          <a:xfrm>
            <a:off x="7280475" y="3417534"/>
            <a:ext cx="3259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r>
              <a:rPr lang="en-US" altLang="ja-JP" sz="1000" dirty="0">
                <a:highlight>
                  <a:srgbClr val="00FF00"/>
                </a:highlight>
                <a:latin typeface="+mj-ea"/>
                <a:ea typeface="+mj-ea"/>
              </a:rPr>
              <a:t>10</a:t>
            </a:r>
            <a:endParaRPr kumimoji="1" lang="ja-JP" altLang="en-US" sz="1000" dirty="0">
              <a:highlight>
                <a:srgbClr val="00FF00"/>
              </a:highlight>
              <a:latin typeface="+mj-ea"/>
              <a:ea typeface="+mj-ea"/>
            </a:endParaRPr>
          </a:p>
        </p:txBody>
      </p:sp>
      <p:sp>
        <p:nvSpPr>
          <p:cNvPr id="48" name="Line 34">
            <a:extLst>
              <a:ext uri="{FF2B5EF4-FFF2-40B4-BE49-F238E27FC236}">
                <a16:creationId xmlns:a16="http://schemas.microsoft.com/office/drawing/2014/main" id="{C80218C7-5E03-4738-8097-E4349FB946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7954" y="2384420"/>
            <a:ext cx="6350" cy="28575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" name="テキスト ボックス 61">
            <a:extLst>
              <a:ext uri="{FF2B5EF4-FFF2-40B4-BE49-F238E27FC236}">
                <a16:creationId xmlns:a16="http://schemas.microsoft.com/office/drawing/2014/main" id="{8C4724E9-3008-479B-B6B8-85BF1F0239BB}"/>
              </a:ext>
            </a:extLst>
          </p:cNvPr>
          <p:cNvSpPr txBox="1"/>
          <p:nvPr/>
        </p:nvSpPr>
        <p:spPr>
          <a:xfrm>
            <a:off x="3675752" y="2292242"/>
            <a:ext cx="3259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r>
              <a:rPr lang="en-US" altLang="ja-JP" sz="1000" dirty="0">
                <a:highlight>
                  <a:srgbClr val="00FF00"/>
                </a:highlight>
                <a:latin typeface="+mj-ea"/>
                <a:ea typeface="+mj-ea"/>
              </a:rPr>
              <a:t> 3</a:t>
            </a:r>
            <a:r>
              <a:rPr kumimoji="1" lang="en-US" altLang="ja-JP" sz="1000" dirty="0">
                <a:highlight>
                  <a:srgbClr val="00FF00"/>
                </a:highlight>
                <a:latin typeface="+mj-ea"/>
                <a:ea typeface="+mj-ea"/>
              </a:rPr>
              <a:t> </a:t>
            </a:r>
            <a:endParaRPr kumimoji="1" lang="ja-JP" altLang="en-US" sz="1000" dirty="0">
              <a:highlight>
                <a:srgbClr val="00FF00"/>
              </a:highlight>
              <a:latin typeface="+mj-ea"/>
              <a:ea typeface="+mj-ea"/>
            </a:endParaRPr>
          </a:p>
        </p:txBody>
      </p:sp>
      <p:sp>
        <p:nvSpPr>
          <p:cNvPr id="49" name="テキスト ボックス 4">
            <a:extLst>
              <a:ext uri="{FF2B5EF4-FFF2-40B4-BE49-F238E27FC236}">
                <a16:creationId xmlns:a16="http://schemas.microsoft.com/office/drawing/2014/main" id="{AB70734D-9794-4D69-8318-253B7DB1E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7" y="139918"/>
            <a:ext cx="8594725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200" dirty="0">
                <a:latin typeface="Calibri" pitchFamily="34" charset="0"/>
              </a:rPr>
              <a:t>島根県　江津市立　渡津小学校校区　通学路対策箇所図　</a:t>
            </a:r>
            <a:r>
              <a:rPr lang="en-US" altLang="ja-JP" sz="1400" dirty="0">
                <a:latin typeface="Calibri" pitchFamily="34" charset="0"/>
              </a:rPr>
              <a:t>R6</a:t>
            </a:r>
            <a:r>
              <a:rPr lang="ja-JP" altLang="en-US" sz="1400" dirty="0">
                <a:latin typeface="Calibri" pitchFamily="34" charset="0"/>
              </a:rPr>
              <a:t>年</a:t>
            </a:r>
            <a:r>
              <a:rPr lang="en-US" altLang="ja-JP" sz="1400" dirty="0">
                <a:latin typeface="Calibri" pitchFamily="34" charset="0"/>
              </a:rPr>
              <a:t>7</a:t>
            </a:r>
            <a:r>
              <a:rPr lang="ja-JP" altLang="en-US" sz="1400" dirty="0">
                <a:latin typeface="Calibri" pitchFamily="34" charset="0"/>
              </a:rPr>
              <a:t>月現在</a:t>
            </a:r>
            <a:r>
              <a:rPr lang="ja-JP" altLang="en-US" sz="2400" dirty="0">
                <a:latin typeface="Calibri" pitchFamily="34" charset="0"/>
              </a:rPr>
              <a:t>　　</a:t>
            </a:r>
            <a:endParaRPr lang="ja-JP" altLang="en-US" sz="1200" dirty="0">
              <a:latin typeface="Calibri" pitchFamily="34" charset="0"/>
            </a:endParaRPr>
          </a:p>
        </p:txBody>
      </p:sp>
      <p:grpSp>
        <p:nvGrpSpPr>
          <p:cNvPr id="57" name="Group 82">
            <a:extLst>
              <a:ext uri="{FF2B5EF4-FFF2-40B4-BE49-F238E27FC236}">
                <a16:creationId xmlns:a16="http://schemas.microsoft.com/office/drawing/2014/main" id="{27DABC5D-7E67-4685-93B7-BCDEA85FB5BC}"/>
              </a:ext>
            </a:extLst>
          </p:cNvPr>
          <p:cNvGrpSpPr>
            <a:grpSpLocks/>
          </p:cNvGrpSpPr>
          <p:nvPr/>
        </p:nvGrpSpPr>
        <p:grpSpPr bwMode="auto">
          <a:xfrm>
            <a:off x="6639719" y="5835334"/>
            <a:ext cx="2093912" cy="828675"/>
            <a:chOff x="4414" y="3759"/>
            <a:chExt cx="1319" cy="522"/>
          </a:xfrm>
        </p:grpSpPr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B0934A3C-E4F1-4AA4-ADC5-0BD90D04AD6B}"/>
                </a:ext>
              </a:extLst>
            </p:cNvPr>
            <p:cNvSpPr/>
            <p:nvPr/>
          </p:nvSpPr>
          <p:spPr>
            <a:xfrm>
              <a:off x="4414" y="3759"/>
              <a:ext cx="1319" cy="522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" lastClr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65" name="円/楕円 5">
              <a:extLst>
                <a:ext uri="{FF2B5EF4-FFF2-40B4-BE49-F238E27FC236}">
                  <a16:creationId xmlns:a16="http://schemas.microsoft.com/office/drawing/2014/main" id="{B4FE2B19-F82C-4D5B-A694-A40B03045B41}"/>
                </a:ext>
              </a:extLst>
            </p:cNvPr>
            <p:cNvSpPr/>
            <p:nvPr/>
          </p:nvSpPr>
          <p:spPr>
            <a:xfrm>
              <a:off x="4601" y="4096"/>
              <a:ext cx="105" cy="97"/>
            </a:xfrm>
            <a:prstGeom prst="ellipse">
              <a:avLst/>
            </a:prstGeom>
            <a:solidFill>
              <a:srgbClr val="FF0000">
                <a:alpha val="3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" lastClr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66" name="テキスト ボックス 69">
              <a:extLst>
                <a:ext uri="{FF2B5EF4-FFF2-40B4-BE49-F238E27FC236}">
                  <a16:creationId xmlns:a16="http://schemas.microsoft.com/office/drawing/2014/main" id="{DDECB668-A223-40FD-8D7D-B9FCA6D926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1" y="4060"/>
              <a:ext cx="6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200" kern="0" dirty="0">
                  <a:solidFill>
                    <a:sysClr val="windowText" lastClr="000000"/>
                  </a:solidFill>
                  <a:latin typeface="+mn-lt"/>
                  <a:ea typeface="+mn-ea"/>
                </a:rPr>
                <a:t>：要対策箇所</a:t>
              </a:r>
            </a:p>
          </p:txBody>
        </p:sp>
        <p:sp>
          <p:nvSpPr>
            <p:cNvPr id="67" name="フリーフォーム 7">
              <a:extLst>
                <a:ext uri="{FF2B5EF4-FFF2-40B4-BE49-F238E27FC236}">
                  <a16:creationId xmlns:a16="http://schemas.microsoft.com/office/drawing/2014/main" id="{AA2C4F76-DBAC-4D24-8311-A00CCCBE95A1}"/>
                </a:ext>
              </a:extLst>
            </p:cNvPr>
            <p:cNvSpPr/>
            <p:nvPr/>
          </p:nvSpPr>
          <p:spPr>
            <a:xfrm>
              <a:off x="4512" y="3920"/>
              <a:ext cx="234" cy="0"/>
            </a:xfrm>
            <a:custGeom>
              <a:avLst/>
              <a:gdLst>
                <a:gd name="connsiteX0" fmla="*/ 0 w 342900"/>
                <a:gd name="connsiteY0" fmla="*/ 0 h 0"/>
                <a:gd name="connsiteX1" fmla="*/ 342900 w 3429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42900">
                  <a:moveTo>
                    <a:pt x="0" y="0"/>
                  </a:moveTo>
                  <a:lnTo>
                    <a:pt x="342900" y="0"/>
                  </a:lnTo>
                </a:path>
              </a:pathLst>
            </a:custGeom>
            <a:noFill/>
            <a:ln w="50800" cap="flat" cmpd="sng" algn="ctr">
              <a:solidFill>
                <a:srgbClr val="FF0000">
                  <a:alpha val="60000"/>
                </a:srgbClr>
              </a:solidFill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Text" lastClr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68" name="テキスト ボックス 72">
              <a:extLst>
                <a:ext uri="{FF2B5EF4-FFF2-40B4-BE49-F238E27FC236}">
                  <a16:creationId xmlns:a16="http://schemas.microsoft.com/office/drawing/2014/main" id="{73792694-C452-4605-8A93-AAA489AC4A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5" y="3836"/>
              <a:ext cx="9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200" kern="0" dirty="0">
                  <a:solidFill>
                    <a:sysClr val="windowText" lastClr="000000"/>
                  </a:solidFill>
                  <a:latin typeface="+mn-lt"/>
                  <a:ea typeface="+mn-ea"/>
                </a:rPr>
                <a:t>：通学路（学校指定）</a:t>
              </a:r>
            </a:p>
          </p:txBody>
        </p:sp>
      </p:grpSp>
      <p:sp>
        <p:nvSpPr>
          <p:cNvPr id="70" name="円/楕円 37">
            <a:extLst>
              <a:ext uri="{FF2B5EF4-FFF2-40B4-BE49-F238E27FC236}">
                <a16:creationId xmlns:a16="http://schemas.microsoft.com/office/drawing/2014/main" id="{EBD04E93-62D8-4A52-8618-32ADC2BCACD2}"/>
              </a:ext>
            </a:extLst>
          </p:cNvPr>
          <p:cNvSpPr/>
          <p:nvPr/>
        </p:nvSpPr>
        <p:spPr>
          <a:xfrm rot="7716297">
            <a:off x="2402201" y="2595307"/>
            <a:ext cx="221066" cy="220967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sp>
        <p:nvSpPr>
          <p:cNvPr id="71" name="正方形/長方形 15">
            <a:extLst>
              <a:ext uri="{FF2B5EF4-FFF2-40B4-BE49-F238E27FC236}">
                <a16:creationId xmlns:a16="http://schemas.microsoft.com/office/drawing/2014/main" id="{7D2A6239-6012-438B-A728-B6FDA1DFEA2A}"/>
              </a:ext>
            </a:extLst>
          </p:cNvPr>
          <p:cNvSpPr/>
          <p:nvPr/>
        </p:nvSpPr>
        <p:spPr bwMode="auto">
          <a:xfrm>
            <a:off x="4898933" y="3483000"/>
            <a:ext cx="1597620" cy="15304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anchor="ctr">
            <a:spAutoFit/>
          </a:bodyPr>
          <a:lstStyle/>
          <a:p>
            <a:pPr marL="107950" indent="-107950">
              <a:defRPr/>
            </a:pPr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2.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渡津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　見通しの悪い横断歩道</a:t>
            </a:r>
            <a:endParaRPr lang="en-US" altLang="ja-JP" sz="1000" dirty="0">
              <a:solidFill>
                <a:srgbClr val="FF0000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  <a:endParaRPr lang="ja-JP" altLang="en-US" sz="1000" i="1" dirty="0">
              <a:solidFill>
                <a:srgbClr val="FF0000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・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道路標示の設置</a:t>
            </a:r>
          </a:p>
        </p:txBody>
      </p:sp>
      <p:cxnSp>
        <p:nvCxnSpPr>
          <p:cNvPr id="74" name="直線矢印コネクタ 73">
            <a:extLst>
              <a:ext uri="{FF2B5EF4-FFF2-40B4-BE49-F238E27FC236}">
                <a16:creationId xmlns:a16="http://schemas.microsoft.com/office/drawing/2014/main" id="{832915D2-6F7A-4995-9A02-4A76218AB2DE}"/>
              </a:ext>
            </a:extLst>
          </p:cNvPr>
          <p:cNvCxnSpPr>
            <a:cxnSpLocks/>
            <a:endCxn id="70" idx="7"/>
          </p:cNvCxnSpPr>
          <p:nvPr/>
        </p:nvCxnSpPr>
        <p:spPr>
          <a:xfrm flipH="1" flipV="1">
            <a:off x="2525018" y="2815614"/>
            <a:ext cx="66079" cy="58998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2224058B-EE26-4BFD-AC26-E9590F0DCB45}"/>
              </a:ext>
            </a:extLst>
          </p:cNvPr>
          <p:cNvCxnSpPr>
            <a:cxnSpLocks/>
          </p:cNvCxnSpPr>
          <p:nvPr/>
        </p:nvCxnSpPr>
        <p:spPr>
          <a:xfrm flipH="1" flipV="1">
            <a:off x="6267630" y="2569844"/>
            <a:ext cx="3646" cy="83575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円/楕円 37">
            <a:extLst>
              <a:ext uri="{FF2B5EF4-FFF2-40B4-BE49-F238E27FC236}">
                <a16:creationId xmlns:a16="http://schemas.microsoft.com/office/drawing/2014/main" id="{45D2745A-F57C-4F3B-9F99-8A51ACF2FCA0}"/>
              </a:ext>
            </a:extLst>
          </p:cNvPr>
          <p:cNvSpPr/>
          <p:nvPr/>
        </p:nvSpPr>
        <p:spPr>
          <a:xfrm rot="7716297">
            <a:off x="6160743" y="2337072"/>
            <a:ext cx="221066" cy="220967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sp>
        <p:nvSpPr>
          <p:cNvPr id="77" name="正方形/長方形 15">
            <a:extLst>
              <a:ext uri="{FF2B5EF4-FFF2-40B4-BE49-F238E27FC236}">
                <a16:creationId xmlns:a16="http://schemas.microsoft.com/office/drawing/2014/main" id="{6648FA77-DD06-459F-8A96-509191884041}"/>
              </a:ext>
            </a:extLst>
          </p:cNvPr>
          <p:cNvSpPr/>
          <p:nvPr/>
        </p:nvSpPr>
        <p:spPr bwMode="auto">
          <a:xfrm>
            <a:off x="1773365" y="3402537"/>
            <a:ext cx="1822405" cy="16842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anchor="ctr">
            <a:spAutoFit/>
          </a:bodyPr>
          <a:lstStyle/>
          <a:p>
            <a:pPr marL="107950" indent="-107950">
              <a:defRPr/>
            </a:pPr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1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．渡津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　押しボタン信号機がない</a:t>
            </a:r>
            <a:endParaRPr lang="en-US" altLang="ja-JP" sz="1000" dirty="0">
              <a:solidFill>
                <a:srgbClr val="FF0000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  <a:endParaRPr lang="ja-JP" altLang="en-US" sz="1000" i="1" dirty="0">
              <a:solidFill>
                <a:srgbClr val="FF0000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・対策検討中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7647FC22-2C88-C3F4-8F7A-A7CBC9C551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5867" y="3773769"/>
            <a:ext cx="1264033" cy="943811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18B56DE5-95CE-BDF0-3FEB-83FB255CAC35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8100" y="3887867"/>
            <a:ext cx="999923" cy="746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604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50800">
          <a:solidFill>
            <a:schemeClr val="bg1">
              <a:lumMod val="50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86</Words>
  <Application>Microsoft Office PowerPoint</Application>
  <PresentationFormat>画面に合わせる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行政情報化推進課</dc:creator>
  <cp:lastModifiedBy>学校04</cp:lastModifiedBy>
  <cp:revision>141</cp:revision>
  <cp:lastPrinted>2024-10-07T01:15:05Z</cp:lastPrinted>
  <dcterms:created xsi:type="dcterms:W3CDTF">2012-08-15T02:47:07Z</dcterms:created>
  <dcterms:modified xsi:type="dcterms:W3CDTF">2025-01-15T01:58:48Z</dcterms:modified>
</cp:coreProperties>
</file>