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0" autoAdjust="0"/>
    <p:restoredTop sz="93917" autoAdjust="0"/>
  </p:normalViewPr>
  <p:slideViewPr>
    <p:cSldViewPr snapToGrid="0">
      <p:cViewPr varScale="1">
        <p:scale>
          <a:sx n="67" d="100"/>
          <a:sy n="67" d="100"/>
        </p:scale>
        <p:origin x="17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5BB403B1-9BFC-4223-B38B-C3D8C3FAAB3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4052633-06B5-42D7-AC9E-B96EDDC7D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29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2633-06B5-42D7-AC9E-B96EDDC7D3B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917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E0691-D4A4-4C35-A9B9-124AB9CC581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B6300-AB05-464B-8326-96C567D3AA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53742-B492-4423-8F16-2E6020BF2E3F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394DC-5CDC-46B5-A437-B188FB5574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600CB-31B4-4C1C-B55C-A3660D10363C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20932-575D-41C9-9622-0203360CBE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3A2EE-D283-4D36-9335-0195C2DCB82B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025B5-409E-4684-A986-AAC8A39D03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EBFB5-AA9F-43C2-8560-B1B3175A3B71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C7C2-712F-4422-AA9C-C39AB2066D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82EE0-49F0-4D2F-8580-0712182FE095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90ED1-A054-4E71-B43E-C018320DB2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BA2CD-7761-4271-A40B-4D10B01776B3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9AF4-2736-40D0-A9CF-AA8AD45C24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9BFAA-B839-484C-9F09-1B2CAA4A19DA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FAF01-D527-48C9-9776-9B2DA53711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375A3-AE41-481D-AEA3-B188FF9D7E94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16783-C525-45F2-84D7-4B5CD1C844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CBC4-2F64-4FDA-B0EA-E1B425A284BC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EA29-3E84-422A-9B3F-7166222DF9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8A7B1-9B34-413E-867D-44558126C059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0CCB0-6B18-40B6-BBB8-3E8DA964B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19CF6A8-9002-4BFA-8A6D-96D6676151D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DCF217E-0C77-4F40-B030-F1451C332D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7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667567" y="1116727"/>
            <a:ext cx="1385754" cy="1039315"/>
          </a:xfrm>
          <a:prstGeom prst="rect">
            <a:avLst/>
          </a:prstGeom>
          <a:noFill/>
        </p:spPr>
      </p:pic>
      <p:pic>
        <p:nvPicPr>
          <p:cNvPr id="14366" name="Picture 3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631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8" name="テキスト ボックス 4"/>
          <p:cNvSpPr txBox="1">
            <a:spLocks noChangeArrowheads="1"/>
          </p:cNvSpPr>
          <p:nvPr/>
        </p:nvSpPr>
        <p:spPr bwMode="auto">
          <a:xfrm>
            <a:off x="3174" y="82550"/>
            <a:ext cx="9536745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200" dirty="0">
                <a:latin typeface="Calibri" pitchFamily="34" charset="0"/>
              </a:rPr>
              <a:t>島根県　江津市立　郷田小学校校区　通学路対策箇所図　　</a:t>
            </a:r>
            <a:r>
              <a:rPr lang="en-US" altLang="ja-JP" sz="1400" dirty="0">
                <a:latin typeface="Calibri" pitchFamily="34" charset="0"/>
              </a:rPr>
              <a:t>R</a:t>
            </a:r>
            <a:r>
              <a:rPr lang="ja-JP" altLang="en-US" sz="1400" dirty="0">
                <a:latin typeface="Calibri" pitchFamily="34" charset="0"/>
              </a:rPr>
              <a:t>６年７月末現在　資料№１</a:t>
            </a:r>
            <a:r>
              <a:rPr lang="ja-JP" altLang="en-US" sz="2400" dirty="0">
                <a:latin typeface="Calibri" pitchFamily="34" charset="0"/>
              </a:rPr>
              <a:t>　　</a:t>
            </a:r>
            <a:endParaRPr lang="ja-JP" altLang="en-US" sz="1200" dirty="0">
              <a:latin typeface="Calibri" pitchFamily="34" charset="0"/>
            </a:endParaRPr>
          </a:p>
        </p:txBody>
      </p:sp>
      <p:grpSp>
        <p:nvGrpSpPr>
          <p:cNvPr id="14339" name="Group 82"/>
          <p:cNvGrpSpPr>
            <a:grpSpLocks/>
          </p:cNvGrpSpPr>
          <p:nvPr/>
        </p:nvGrpSpPr>
        <p:grpSpPr bwMode="auto">
          <a:xfrm>
            <a:off x="6833394" y="5762625"/>
            <a:ext cx="2093912" cy="828675"/>
            <a:chOff x="4414" y="3759"/>
            <a:chExt cx="1319" cy="522"/>
          </a:xfrm>
        </p:grpSpPr>
        <p:sp>
          <p:nvSpPr>
            <p:cNvPr id="91" name="正方形/長方形 90"/>
            <p:cNvSpPr/>
            <p:nvPr/>
          </p:nvSpPr>
          <p:spPr>
            <a:xfrm>
              <a:off x="4414" y="3759"/>
              <a:ext cx="1319" cy="522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2" name="円/楕円 91"/>
            <p:cNvSpPr/>
            <p:nvPr/>
          </p:nvSpPr>
          <p:spPr>
            <a:xfrm>
              <a:off x="4601" y="4096"/>
              <a:ext cx="105" cy="97"/>
            </a:xfrm>
            <a:prstGeom prst="ellipse">
              <a:avLst/>
            </a:prstGeom>
            <a:solidFill>
              <a:srgbClr val="FF0000">
                <a:alpha val="3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3" name="テキスト ボックス 69"/>
            <p:cNvSpPr txBox="1">
              <a:spLocks noChangeArrowheads="1"/>
            </p:cNvSpPr>
            <p:nvPr/>
          </p:nvSpPr>
          <p:spPr bwMode="auto">
            <a:xfrm>
              <a:off x="4741" y="4060"/>
              <a:ext cx="6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：要対策箇所</a:t>
              </a:r>
            </a:p>
          </p:txBody>
        </p:sp>
        <p:sp>
          <p:nvSpPr>
            <p:cNvPr id="94" name="フリーフォーム 93"/>
            <p:cNvSpPr/>
            <p:nvPr/>
          </p:nvSpPr>
          <p:spPr>
            <a:xfrm>
              <a:off x="4512" y="3920"/>
              <a:ext cx="234" cy="0"/>
            </a:xfrm>
            <a:custGeom>
              <a:avLst/>
              <a:gdLst>
                <a:gd name="connsiteX0" fmla="*/ 0 w 342900"/>
                <a:gd name="connsiteY0" fmla="*/ 0 h 0"/>
                <a:gd name="connsiteX1" fmla="*/ 342900 w 342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2900">
                  <a:moveTo>
                    <a:pt x="0" y="0"/>
                  </a:moveTo>
                  <a:lnTo>
                    <a:pt x="342900" y="0"/>
                  </a:lnTo>
                </a:path>
              </a:pathLst>
            </a:custGeom>
            <a:noFill/>
            <a:ln w="50800" cap="flat" cmpd="sng" algn="ctr">
              <a:solidFill>
                <a:srgbClr val="FF0000">
                  <a:alpha val="6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Text" lastClr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5" name="テキスト ボックス 72"/>
            <p:cNvSpPr txBox="1">
              <a:spLocks noChangeArrowheads="1"/>
            </p:cNvSpPr>
            <p:nvPr/>
          </p:nvSpPr>
          <p:spPr bwMode="auto">
            <a:xfrm>
              <a:off x="4735" y="3836"/>
              <a:ext cx="9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：通学路（学校指定）</a:t>
              </a:r>
            </a:p>
          </p:txBody>
        </p:sp>
      </p:grpSp>
      <p:sp>
        <p:nvSpPr>
          <p:cNvPr id="14341" name="Text Box 70"/>
          <p:cNvSpPr txBox="1">
            <a:spLocks noChangeArrowheads="1"/>
          </p:cNvSpPr>
          <p:nvPr/>
        </p:nvSpPr>
        <p:spPr bwMode="auto">
          <a:xfrm>
            <a:off x="1174750" y="0"/>
            <a:ext cx="11747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ご　う　つ　り　つ</a:t>
            </a:r>
          </a:p>
        </p:txBody>
      </p:sp>
      <p:sp>
        <p:nvSpPr>
          <p:cNvPr id="14342" name="Text Box 71"/>
          <p:cNvSpPr txBox="1">
            <a:spLocks noChangeArrowheads="1"/>
          </p:cNvSpPr>
          <p:nvPr/>
        </p:nvSpPr>
        <p:spPr bwMode="auto">
          <a:xfrm>
            <a:off x="2424825" y="0"/>
            <a:ext cx="88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ご　う　だ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4740275" y="3751263"/>
            <a:ext cx="796925" cy="204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r>
              <a:rPr lang="ja-JP" altLang="en-US" sz="1200" b="1" dirty="0">
                <a:solidFill>
                  <a:srgbClr val="3333FF"/>
                </a:solidFill>
              </a:rPr>
              <a:t>郷田小学校</a:t>
            </a:r>
          </a:p>
        </p:txBody>
      </p:sp>
      <p:grpSp>
        <p:nvGrpSpPr>
          <p:cNvPr id="14348" name="Group 18"/>
          <p:cNvGrpSpPr>
            <a:grpSpLocks/>
          </p:cNvGrpSpPr>
          <p:nvPr/>
        </p:nvGrpSpPr>
        <p:grpSpPr bwMode="auto">
          <a:xfrm>
            <a:off x="169863" y="5994400"/>
            <a:ext cx="1690687" cy="266700"/>
            <a:chOff x="-2574" y="4134"/>
            <a:chExt cx="1065" cy="168"/>
          </a:xfrm>
        </p:grpSpPr>
        <p:sp>
          <p:nvSpPr>
            <p:cNvPr id="14353" name="Line 19"/>
            <p:cNvSpPr>
              <a:spLocks noChangeShapeType="1"/>
            </p:cNvSpPr>
            <p:nvPr/>
          </p:nvSpPr>
          <p:spPr bwMode="auto">
            <a:xfrm>
              <a:off x="-2496" y="4158"/>
              <a:ext cx="7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4" name="Line 20"/>
            <p:cNvSpPr>
              <a:spLocks noChangeShapeType="1"/>
            </p:cNvSpPr>
            <p:nvPr/>
          </p:nvSpPr>
          <p:spPr bwMode="auto">
            <a:xfrm>
              <a:off x="-2499" y="4146"/>
              <a:ext cx="0" cy="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5" name="Line 21"/>
            <p:cNvSpPr>
              <a:spLocks noChangeShapeType="1"/>
            </p:cNvSpPr>
            <p:nvPr/>
          </p:nvSpPr>
          <p:spPr bwMode="auto">
            <a:xfrm>
              <a:off x="-2115" y="4137"/>
              <a:ext cx="0" cy="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6" name="Line 22"/>
            <p:cNvSpPr>
              <a:spLocks noChangeShapeType="1"/>
            </p:cNvSpPr>
            <p:nvPr/>
          </p:nvSpPr>
          <p:spPr bwMode="auto">
            <a:xfrm>
              <a:off x="-1731" y="4134"/>
              <a:ext cx="0" cy="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7" name="Text Box 23"/>
            <p:cNvSpPr txBox="1">
              <a:spLocks noChangeArrowheads="1"/>
            </p:cNvSpPr>
            <p:nvPr/>
          </p:nvSpPr>
          <p:spPr bwMode="auto">
            <a:xfrm>
              <a:off x="-2574" y="4161"/>
              <a:ext cx="15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/>
                <a:t>0</a:t>
              </a:r>
            </a:p>
          </p:txBody>
        </p:sp>
        <p:sp>
          <p:nvSpPr>
            <p:cNvPr id="14358" name="Text Box 24"/>
            <p:cNvSpPr txBox="1">
              <a:spLocks noChangeArrowheads="1"/>
            </p:cNvSpPr>
            <p:nvPr/>
          </p:nvSpPr>
          <p:spPr bwMode="auto">
            <a:xfrm>
              <a:off x="-2226" y="4167"/>
              <a:ext cx="33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/>
                <a:t>250</a:t>
              </a:r>
            </a:p>
          </p:txBody>
        </p:sp>
        <p:sp>
          <p:nvSpPr>
            <p:cNvPr id="14359" name="Text Box 25"/>
            <p:cNvSpPr txBox="1">
              <a:spLocks noChangeArrowheads="1"/>
            </p:cNvSpPr>
            <p:nvPr/>
          </p:nvSpPr>
          <p:spPr bwMode="auto">
            <a:xfrm>
              <a:off x="-1842" y="4161"/>
              <a:ext cx="33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/>
                <a:t>500</a:t>
              </a:r>
              <a:r>
                <a:rPr lang="ja-JP" altLang="en-US" sz="800"/>
                <a:t>　</a:t>
              </a:r>
              <a:r>
                <a:rPr lang="en-US" altLang="ja-JP" sz="800"/>
                <a:t>m</a:t>
              </a:r>
            </a:p>
          </p:txBody>
        </p:sp>
      </p:grpSp>
      <p:pic>
        <p:nvPicPr>
          <p:cNvPr id="14349" name="Picture 28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25" y="6448425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7" name="Freeform 31"/>
          <p:cNvSpPr>
            <a:spLocks/>
          </p:cNvSpPr>
          <p:nvPr/>
        </p:nvSpPr>
        <p:spPr bwMode="auto">
          <a:xfrm>
            <a:off x="3574336" y="2944693"/>
            <a:ext cx="2577925" cy="1605804"/>
          </a:xfrm>
          <a:custGeom>
            <a:avLst/>
            <a:gdLst>
              <a:gd name="connsiteX0" fmla="*/ 0 w 10000"/>
              <a:gd name="connsiteY0" fmla="*/ 0 h 10000"/>
              <a:gd name="connsiteX1" fmla="*/ 2020 w 10000"/>
              <a:gd name="connsiteY1" fmla="*/ 2908 h 10000"/>
              <a:gd name="connsiteX2" fmla="*/ 2319 w 10000"/>
              <a:gd name="connsiteY2" fmla="*/ 3386 h 10000"/>
              <a:gd name="connsiteX3" fmla="*/ 2843 w 10000"/>
              <a:gd name="connsiteY3" fmla="*/ 2390 h 10000"/>
              <a:gd name="connsiteX4" fmla="*/ 3192 w 10000"/>
              <a:gd name="connsiteY4" fmla="*/ 2470 h 10000"/>
              <a:gd name="connsiteX5" fmla="*/ 3441 w 10000"/>
              <a:gd name="connsiteY5" fmla="*/ 2908 h 10000"/>
              <a:gd name="connsiteX6" fmla="*/ 3766 w 10000"/>
              <a:gd name="connsiteY6" fmla="*/ 3705 h 10000"/>
              <a:gd name="connsiteX7" fmla="*/ 4539 w 10000"/>
              <a:gd name="connsiteY7" fmla="*/ 5259 h 10000"/>
              <a:gd name="connsiteX8" fmla="*/ 4763 w 10000"/>
              <a:gd name="connsiteY8" fmla="*/ 6773 h 10000"/>
              <a:gd name="connsiteX9" fmla="*/ 5012 w 10000"/>
              <a:gd name="connsiteY9" fmla="*/ 8247 h 10000"/>
              <a:gd name="connsiteX10" fmla="*/ 5312 w 10000"/>
              <a:gd name="connsiteY10" fmla="*/ 8964 h 10000"/>
              <a:gd name="connsiteX11" fmla="*/ 6060 w 10000"/>
              <a:gd name="connsiteY11" fmla="*/ 9641 h 10000"/>
              <a:gd name="connsiteX12" fmla="*/ 7007 w 10000"/>
              <a:gd name="connsiteY12" fmla="*/ 9681 h 10000"/>
              <a:gd name="connsiteX13" fmla="*/ 7057 w 10000"/>
              <a:gd name="connsiteY13" fmla="*/ 9402 h 10000"/>
              <a:gd name="connsiteX14" fmla="*/ 7756 w 10000"/>
              <a:gd name="connsiteY14" fmla="*/ 9402 h 10000"/>
              <a:gd name="connsiteX15" fmla="*/ 8155 w 10000"/>
              <a:gd name="connsiteY15" fmla="*/ 9920 h 10000"/>
              <a:gd name="connsiteX16" fmla="*/ 8454 w 10000"/>
              <a:gd name="connsiteY16" fmla="*/ 10000 h 10000"/>
              <a:gd name="connsiteX17" fmla="*/ 9850 w 10000"/>
              <a:gd name="connsiteY17" fmla="*/ 9243 h 10000"/>
              <a:gd name="connsiteX18" fmla="*/ 9676 w 10000"/>
              <a:gd name="connsiteY18" fmla="*/ 7131 h 10000"/>
              <a:gd name="connsiteX19" fmla="*/ 9825 w 10000"/>
              <a:gd name="connsiteY19" fmla="*/ 6574 h 10000"/>
              <a:gd name="connsiteX20" fmla="*/ 10000 w 10000"/>
              <a:gd name="connsiteY20" fmla="*/ 6295 h 10000"/>
              <a:gd name="connsiteX0" fmla="*/ 0 w 10000"/>
              <a:gd name="connsiteY0" fmla="*/ 0 h 10000"/>
              <a:gd name="connsiteX1" fmla="*/ 2020 w 10000"/>
              <a:gd name="connsiteY1" fmla="*/ 2908 h 10000"/>
              <a:gd name="connsiteX2" fmla="*/ 2319 w 10000"/>
              <a:gd name="connsiteY2" fmla="*/ 3386 h 10000"/>
              <a:gd name="connsiteX3" fmla="*/ 2843 w 10000"/>
              <a:gd name="connsiteY3" fmla="*/ 2390 h 10000"/>
              <a:gd name="connsiteX4" fmla="*/ 3192 w 10000"/>
              <a:gd name="connsiteY4" fmla="*/ 2470 h 10000"/>
              <a:gd name="connsiteX5" fmla="*/ 3441 w 10000"/>
              <a:gd name="connsiteY5" fmla="*/ 2908 h 10000"/>
              <a:gd name="connsiteX6" fmla="*/ 3766 w 10000"/>
              <a:gd name="connsiteY6" fmla="*/ 3705 h 10000"/>
              <a:gd name="connsiteX7" fmla="*/ 4539 w 10000"/>
              <a:gd name="connsiteY7" fmla="*/ 5259 h 10000"/>
              <a:gd name="connsiteX8" fmla="*/ 4763 w 10000"/>
              <a:gd name="connsiteY8" fmla="*/ 6773 h 10000"/>
              <a:gd name="connsiteX9" fmla="*/ 5012 w 10000"/>
              <a:gd name="connsiteY9" fmla="*/ 8247 h 10000"/>
              <a:gd name="connsiteX10" fmla="*/ 5312 w 10000"/>
              <a:gd name="connsiteY10" fmla="*/ 8964 h 10000"/>
              <a:gd name="connsiteX11" fmla="*/ 6060 w 10000"/>
              <a:gd name="connsiteY11" fmla="*/ 9641 h 10000"/>
              <a:gd name="connsiteX12" fmla="*/ 7007 w 10000"/>
              <a:gd name="connsiteY12" fmla="*/ 9681 h 10000"/>
              <a:gd name="connsiteX13" fmla="*/ 7057 w 10000"/>
              <a:gd name="connsiteY13" fmla="*/ 9402 h 10000"/>
              <a:gd name="connsiteX14" fmla="*/ 7756 w 10000"/>
              <a:gd name="connsiteY14" fmla="*/ 9402 h 10000"/>
              <a:gd name="connsiteX15" fmla="*/ 8155 w 10000"/>
              <a:gd name="connsiteY15" fmla="*/ 9920 h 10000"/>
              <a:gd name="connsiteX16" fmla="*/ 8454 w 10000"/>
              <a:gd name="connsiteY16" fmla="*/ 10000 h 10000"/>
              <a:gd name="connsiteX17" fmla="*/ 9850 w 10000"/>
              <a:gd name="connsiteY17" fmla="*/ 9243 h 10000"/>
              <a:gd name="connsiteX18" fmla="*/ 9676 w 10000"/>
              <a:gd name="connsiteY18" fmla="*/ 7131 h 10000"/>
              <a:gd name="connsiteX19" fmla="*/ 9825 w 10000"/>
              <a:gd name="connsiteY19" fmla="*/ 6574 h 10000"/>
              <a:gd name="connsiteX20" fmla="*/ 10000 w 10000"/>
              <a:gd name="connsiteY20" fmla="*/ 6295 h 10000"/>
              <a:gd name="connsiteX0" fmla="*/ 0 w 10000"/>
              <a:gd name="connsiteY0" fmla="*/ 0 h 10000"/>
              <a:gd name="connsiteX1" fmla="*/ 2020 w 10000"/>
              <a:gd name="connsiteY1" fmla="*/ 2908 h 10000"/>
              <a:gd name="connsiteX2" fmla="*/ 2319 w 10000"/>
              <a:gd name="connsiteY2" fmla="*/ 3386 h 10000"/>
              <a:gd name="connsiteX3" fmla="*/ 2843 w 10000"/>
              <a:gd name="connsiteY3" fmla="*/ 2390 h 10000"/>
              <a:gd name="connsiteX4" fmla="*/ 3192 w 10000"/>
              <a:gd name="connsiteY4" fmla="*/ 2470 h 10000"/>
              <a:gd name="connsiteX5" fmla="*/ 3441 w 10000"/>
              <a:gd name="connsiteY5" fmla="*/ 2908 h 10000"/>
              <a:gd name="connsiteX6" fmla="*/ 3766 w 10000"/>
              <a:gd name="connsiteY6" fmla="*/ 3705 h 10000"/>
              <a:gd name="connsiteX7" fmla="*/ 4539 w 10000"/>
              <a:gd name="connsiteY7" fmla="*/ 5259 h 10000"/>
              <a:gd name="connsiteX8" fmla="*/ 4763 w 10000"/>
              <a:gd name="connsiteY8" fmla="*/ 6773 h 10000"/>
              <a:gd name="connsiteX9" fmla="*/ 5012 w 10000"/>
              <a:gd name="connsiteY9" fmla="*/ 8247 h 10000"/>
              <a:gd name="connsiteX10" fmla="*/ 5312 w 10000"/>
              <a:gd name="connsiteY10" fmla="*/ 8964 h 10000"/>
              <a:gd name="connsiteX11" fmla="*/ 6060 w 10000"/>
              <a:gd name="connsiteY11" fmla="*/ 9641 h 10000"/>
              <a:gd name="connsiteX12" fmla="*/ 7007 w 10000"/>
              <a:gd name="connsiteY12" fmla="*/ 9681 h 10000"/>
              <a:gd name="connsiteX13" fmla="*/ 7057 w 10000"/>
              <a:gd name="connsiteY13" fmla="*/ 9402 h 10000"/>
              <a:gd name="connsiteX14" fmla="*/ 7756 w 10000"/>
              <a:gd name="connsiteY14" fmla="*/ 9402 h 10000"/>
              <a:gd name="connsiteX15" fmla="*/ 8155 w 10000"/>
              <a:gd name="connsiteY15" fmla="*/ 9920 h 10000"/>
              <a:gd name="connsiteX16" fmla="*/ 8454 w 10000"/>
              <a:gd name="connsiteY16" fmla="*/ 10000 h 10000"/>
              <a:gd name="connsiteX17" fmla="*/ 9850 w 10000"/>
              <a:gd name="connsiteY17" fmla="*/ 9243 h 10000"/>
              <a:gd name="connsiteX18" fmla="*/ 9676 w 10000"/>
              <a:gd name="connsiteY18" fmla="*/ 7131 h 10000"/>
              <a:gd name="connsiteX19" fmla="*/ 9825 w 10000"/>
              <a:gd name="connsiteY19" fmla="*/ 6574 h 10000"/>
              <a:gd name="connsiteX20" fmla="*/ 10000 w 10000"/>
              <a:gd name="connsiteY20" fmla="*/ 6295 h 10000"/>
              <a:gd name="connsiteX0" fmla="*/ 0 w 10000"/>
              <a:gd name="connsiteY0" fmla="*/ 0 h 10075"/>
              <a:gd name="connsiteX1" fmla="*/ 2020 w 10000"/>
              <a:gd name="connsiteY1" fmla="*/ 2908 h 10075"/>
              <a:gd name="connsiteX2" fmla="*/ 2319 w 10000"/>
              <a:gd name="connsiteY2" fmla="*/ 3386 h 10075"/>
              <a:gd name="connsiteX3" fmla="*/ 2843 w 10000"/>
              <a:gd name="connsiteY3" fmla="*/ 2390 h 10075"/>
              <a:gd name="connsiteX4" fmla="*/ 3192 w 10000"/>
              <a:gd name="connsiteY4" fmla="*/ 2470 h 10075"/>
              <a:gd name="connsiteX5" fmla="*/ 3441 w 10000"/>
              <a:gd name="connsiteY5" fmla="*/ 2908 h 10075"/>
              <a:gd name="connsiteX6" fmla="*/ 3766 w 10000"/>
              <a:gd name="connsiteY6" fmla="*/ 3705 h 10075"/>
              <a:gd name="connsiteX7" fmla="*/ 4539 w 10000"/>
              <a:gd name="connsiteY7" fmla="*/ 5259 h 10075"/>
              <a:gd name="connsiteX8" fmla="*/ 4763 w 10000"/>
              <a:gd name="connsiteY8" fmla="*/ 6773 h 10075"/>
              <a:gd name="connsiteX9" fmla="*/ 5012 w 10000"/>
              <a:gd name="connsiteY9" fmla="*/ 8247 h 10075"/>
              <a:gd name="connsiteX10" fmla="*/ 5312 w 10000"/>
              <a:gd name="connsiteY10" fmla="*/ 8964 h 10075"/>
              <a:gd name="connsiteX11" fmla="*/ 6060 w 10000"/>
              <a:gd name="connsiteY11" fmla="*/ 9641 h 10075"/>
              <a:gd name="connsiteX12" fmla="*/ 7007 w 10000"/>
              <a:gd name="connsiteY12" fmla="*/ 9681 h 10075"/>
              <a:gd name="connsiteX13" fmla="*/ 7057 w 10000"/>
              <a:gd name="connsiteY13" fmla="*/ 9402 h 10075"/>
              <a:gd name="connsiteX14" fmla="*/ 7756 w 10000"/>
              <a:gd name="connsiteY14" fmla="*/ 9402 h 10075"/>
              <a:gd name="connsiteX15" fmla="*/ 8155 w 10000"/>
              <a:gd name="connsiteY15" fmla="*/ 9920 h 10075"/>
              <a:gd name="connsiteX16" fmla="*/ 8454 w 10000"/>
              <a:gd name="connsiteY16" fmla="*/ 10000 h 10075"/>
              <a:gd name="connsiteX17" fmla="*/ 9108 w 10000"/>
              <a:gd name="connsiteY17" fmla="*/ 10030 h 10075"/>
              <a:gd name="connsiteX18" fmla="*/ 9850 w 10000"/>
              <a:gd name="connsiteY18" fmla="*/ 9243 h 10075"/>
              <a:gd name="connsiteX19" fmla="*/ 9676 w 10000"/>
              <a:gd name="connsiteY19" fmla="*/ 7131 h 10075"/>
              <a:gd name="connsiteX20" fmla="*/ 9825 w 10000"/>
              <a:gd name="connsiteY20" fmla="*/ 6574 h 10075"/>
              <a:gd name="connsiteX21" fmla="*/ 10000 w 10000"/>
              <a:gd name="connsiteY21" fmla="*/ 6295 h 10075"/>
              <a:gd name="connsiteX0" fmla="*/ 0 w 10000"/>
              <a:gd name="connsiteY0" fmla="*/ 0 h 10075"/>
              <a:gd name="connsiteX1" fmla="*/ 2020 w 10000"/>
              <a:gd name="connsiteY1" fmla="*/ 2908 h 10075"/>
              <a:gd name="connsiteX2" fmla="*/ 2319 w 10000"/>
              <a:gd name="connsiteY2" fmla="*/ 3386 h 10075"/>
              <a:gd name="connsiteX3" fmla="*/ 2843 w 10000"/>
              <a:gd name="connsiteY3" fmla="*/ 2390 h 10075"/>
              <a:gd name="connsiteX4" fmla="*/ 3192 w 10000"/>
              <a:gd name="connsiteY4" fmla="*/ 2470 h 10075"/>
              <a:gd name="connsiteX5" fmla="*/ 3441 w 10000"/>
              <a:gd name="connsiteY5" fmla="*/ 2908 h 10075"/>
              <a:gd name="connsiteX6" fmla="*/ 3766 w 10000"/>
              <a:gd name="connsiteY6" fmla="*/ 3705 h 10075"/>
              <a:gd name="connsiteX7" fmla="*/ 4539 w 10000"/>
              <a:gd name="connsiteY7" fmla="*/ 5259 h 10075"/>
              <a:gd name="connsiteX8" fmla="*/ 4763 w 10000"/>
              <a:gd name="connsiteY8" fmla="*/ 6773 h 10075"/>
              <a:gd name="connsiteX9" fmla="*/ 5012 w 10000"/>
              <a:gd name="connsiteY9" fmla="*/ 8247 h 10075"/>
              <a:gd name="connsiteX10" fmla="*/ 5312 w 10000"/>
              <a:gd name="connsiteY10" fmla="*/ 8964 h 10075"/>
              <a:gd name="connsiteX11" fmla="*/ 6060 w 10000"/>
              <a:gd name="connsiteY11" fmla="*/ 9641 h 10075"/>
              <a:gd name="connsiteX12" fmla="*/ 7007 w 10000"/>
              <a:gd name="connsiteY12" fmla="*/ 9681 h 10075"/>
              <a:gd name="connsiteX13" fmla="*/ 7057 w 10000"/>
              <a:gd name="connsiteY13" fmla="*/ 9402 h 10075"/>
              <a:gd name="connsiteX14" fmla="*/ 7756 w 10000"/>
              <a:gd name="connsiteY14" fmla="*/ 9402 h 10075"/>
              <a:gd name="connsiteX15" fmla="*/ 8155 w 10000"/>
              <a:gd name="connsiteY15" fmla="*/ 9920 h 10075"/>
              <a:gd name="connsiteX16" fmla="*/ 8454 w 10000"/>
              <a:gd name="connsiteY16" fmla="*/ 10000 h 10075"/>
              <a:gd name="connsiteX17" fmla="*/ 9108 w 10000"/>
              <a:gd name="connsiteY17" fmla="*/ 10030 h 10075"/>
              <a:gd name="connsiteX18" fmla="*/ 9850 w 10000"/>
              <a:gd name="connsiteY18" fmla="*/ 9243 h 10075"/>
              <a:gd name="connsiteX19" fmla="*/ 9975 w 10000"/>
              <a:gd name="connsiteY19" fmla="*/ 7011 h 10075"/>
              <a:gd name="connsiteX20" fmla="*/ 9825 w 10000"/>
              <a:gd name="connsiteY20" fmla="*/ 6574 h 10075"/>
              <a:gd name="connsiteX21" fmla="*/ 10000 w 10000"/>
              <a:gd name="connsiteY21" fmla="*/ 6295 h 10075"/>
              <a:gd name="connsiteX0" fmla="*/ 0 w 10124"/>
              <a:gd name="connsiteY0" fmla="*/ 0 h 10075"/>
              <a:gd name="connsiteX1" fmla="*/ 2020 w 10124"/>
              <a:gd name="connsiteY1" fmla="*/ 2908 h 10075"/>
              <a:gd name="connsiteX2" fmla="*/ 2319 w 10124"/>
              <a:gd name="connsiteY2" fmla="*/ 3386 h 10075"/>
              <a:gd name="connsiteX3" fmla="*/ 2843 w 10124"/>
              <a:gd name="connsiteY3" fmla="*/ 2390 h 10075"/>
              <a:gd name="connsiteX4" fmla="*/ 3192 w 10124"/>
              <a:gd name="connsiteY4" fmla="*/ 2470 h 10075"/>
              <a:gd name="connsiteX5" fmla="*/ 3441 w 10124"/>
              <a:gd name="connsiteY5" fmla="*/ 2908 h 10075"/>
              <a:gd name="connsiteX6" fmla="*/ 3766 w 10124"/>
              <a:gd name="connsiteY6" fmla="*/ 3705 h 10075"/>
              <a:gd name="connsiteX7" fmla="*/ 4539 w 10124"/>
              <a:gd name="connsiteY7" fmla="*/ 5259 h 10075"/>
              <a:gd name="connsiteX8" fmla="*/ 4763 w 10124"/>
              <a:gd name="connsiteY8" fmla="*/ 6773 h 10075"/>
              <a:gd name="connsiteX9" fmla="*/ 5012 w 10124"/>
              <a:gd name="connsiteY9" fmla="*/ 8247 h 10075"/>
              <a:gd name="connsiteX10" fmla="*/ 5312 w 10124"/>
              <a:gd name="connsiteY10" fmla="*/ 8964 h 10075"/>
              <a:gd name="connsiteX11" fmla="*/ 6060 w 10124"/>
              <a:gd name="connsiteY11" fmla="*/ 9641 h 10075"/>
              <a:gd name="connsiteX12" fmla="*/ 7007 w 10124"/>
              <a:gd name="connsiteY12" fmla="*/ 9681 h 10075"/>
              <a:gd name="connsiteX13" fmla="*/ 7057 w 10124"/>
              <a:gd name="connsiteY13" fmla="*/ 9402 h 10075"/>
              <a:gd name="connsiteX14" fmla="*/ 7756 w 10124"/>
              <a:gd name="connsiteY14" fmla="*/ 9402 h 10075"/>
              <a:gd name="connsiteX15" fmla="*/ 8155 w 10124"/>
              <a:gd name="connsiteY15" fmla="*/ 9920 h 10075"/>
              <a:gd name="connsiteX16" fmla="*/ 8454 w 10124"/>
              <a:gd name="connsiteY16" fmla="*/ 10000 h 10075"/>
              <a:gd name="connsiteX17" fmla="*/ 9108 w 10124"/>
              <a:gd name="connsiteY17" fmla="*/ 10030 h 10075"/>
              <a:gd name="connsiteX18" fmla="*/ 9850 w 10124"/>
              <a:gd name="connsiteY18" fmla="*/ 9243 h 10075"/>
              <a:gd name="connsiteX19" fmla="*/ 9975 w 10124"/>
              <a:gd name="connsiteY19" fmla="*/ 7011 h 10075"/>
              <a:gd name="connsiteX20" fmla="*/ 10124 w 10124"/>
              <a:gd name="connsiteY20" fmla="*/ 6415 h 10075"/>
              <a:gd name="connsiteX21" fmla="*/ 10000 w 10124"/>
              <a:gd name="connsiteY21" fmla="*/ 6295 h 10075"/>
              <a:gd name="connsiteX0" fmla="*/ 0 w 10124"/>
              <a:gd name="connsiteY0" fmla="*/ 0 h 10075"/>
              <a:gd name="connsiteX1" fmla="*/ 2020 w 10124"/>
              <a:gd name="connsiteY1" fmla="*/ 2908 h 10075"/>
              <a:gd name="connsiteX2" fmla="*/ 2319 w 10124"/>
              <a:gd name="connsiteY2" fmla="*/ 3386 h 10075"/>
              <a:gd name="connsiteX3" fmla="*/ 2843 w 10124"/>
              <a:gd name="connsiteY3" fmla="*/ 2390 h 10075"/>
              <a:gd name="connsiteX4" fmla="*/ 3192 w 10124"/>
              <a:gd name="connsiteY4" fmla="*/ 2470 h 10075"/>
              <a:gd name="connsiteX5" fmla="*/ 3441 w 10124"/>
              <a:gd name="connsiteY5" fmla="*/ 2908 h 10075"/>
              <a:gd name="connsiteX6" fmla="*/ 3766 w 10124"/>
              <a:gd name="connsiteY6" fmla="*/ 3705 h 10075"/>
              <a:gd name="connsiteX7" fmla="*/ 4539 w 10124"/>
              <a:gd name="connsiteY7" fmla="*/ 5259 h 10075"/>
              <a:gd name="connsiteX8" fmla="*/ 4763 w 10124"/>
              <a:gd name="connsiteY8" fmla="*/ 6773 h 10075"/>
              <a:gd name="connsiteX9" fmla="*/ 5012 w 10124"/>
              <a:gd name="connsiteY9" fmla="*/ 8247 h 10075"/>
              <a:gd name="connsiteX10" fmla="*/ 5312 w 10124"/>
              <a:gd name="connsiteY10" fmla="*/ 8964 h 10075"/>
              <a:gd name="connsiteX11" fmla="*/ 6060 w 10124"/>
              <a:gd name="connsiteY11" fmla="*/ 9641 h 10075"/>
              <a:gd name="connsiteX12" fmla="*/ 7007 w 10124"/>
              <a:gd name="connsiteY12" fmla="*/ 9681 h 10075"/>
              <a:gd name="connsiteX13" fmla="*/ 7057 w 10124"/>
              <a:gd name="connsiteY13" fmla="*/ 9402 h 10075"/>
              <a:gd name="connsiteX14" fmla="*/ 7556 w 10124"/>
              <a:gd name="connsiteY14" fmla="*/ 9800 h 10075"/>
              <a:gd name="connsiteX15" fmla="*/ 8155 w 10124"/>
              <a:gd name="connsiteY15" fmla="*/ 9920 h 10075"/>
              <a:gd name="connsiteX16" fmla="*/ 8454 w 10124"/>
              <a:gd name="connsiteY16" fmla="*/ 10000 h 10075"/>
              <a:gd name="connsiteX17" fmla="*/ 9108 w 10124"/>
              <a:gd name="connsiteY17" fmla="*/ 10030 h 10075"/>
              <a:gd name="connsiteX18" fmla="*/ 9850 w 10124"/>
              <a:gd name="connsiteY18" fmla="*/ 9243 h 10075"/>
              <a:gd name="connsiteX19" fmla="*/ 9975 w 10124"/>
              <a:gd name="connsiteY19" fmla="*/ 7011 h 10075"/>
              <a:gd name="connsiteX20" fmla="*/ 10124 w 10124"/>
              <a:gd name="connsiteY20" fmla="*/ 6415 h 10075"/>
              <a:gd name="connsiteX21" fmla="*/ 10000 w 10124"/>
              <a:gd name="connsiteY21" fmla="*/ 6295 h 10075"/>
              <a:gd name="connsiteX0" fmla="*/ 0 w 10124"/>
              <a:gd name="connsiteY0" fmla="*/ 0 h 10075"/>
              <a:gd name="connsiteX1" fmla="*/ 2020 w 10124"/>
              <a:gd name="connsiteY1" fmla="*/ 2908 h 10075"/>
              <a:gd name="connsiteX2" fmla="*/ 2319 w 10124"/>
              <a:gd name="connsiteY2" fmla="*/ 3386 h 10075"/>
              <a:gd name="connsiteX3" fmla="*/ 2843 w 10124"/>
              <a:gd name="connsiteY3" fmla="*/ 2390 h 10075"/>
              <a:gd name="connsiteX4" fmla="*/ 3192 w 10124"/>
              <a:gd name="connsiteY4" fmla="*/ 2470 h 10075"/>
              <a:gd name="connsiteX5" fmla="*/ 3441 w 10124"/>
              <a:gd name="connsiteY5" fmla="*/ 2908 h 10075"/>
              <a:gd name="connsiteX6" fmla="*/ 3766 w 10124"/>
              <a:gd name="connsiteY6" fmla="*/ 3705 h 10075"/>
              <a:gd name="connsiteX7" fmla="*/ 4539 w 10124"/>
              <a:gd name="connsiteY7" fmla="*/ 5259 h 10075"/>
              <a:gd name="connsiteX8" fmla="*/ 4763 w 10124"/>
              <a:gd name="connsiteY8" fmla="*/ 6773 h 10075"/>
              <a:gd name="connsiteX9" fmla="*/ 5012 w 10124"/>
              <a:gd name="connsiteY9" fmla="*/ 8247 h 10075"/>
              <a:gd name="connsiteX10" fmla="*/ 5312 w 10124"/>
              <a:gd name="connsiteY10" fmla="*/ 8964 h 10075"/>
              <a:gd name="connsiteX11" fmla="*/ 6060 w 10124"/>
              <a:gd name="connsiteY11" fmla="*/ 9641 h 10075"/>
              <a:gd name="connsiteX12" fmla="*/ 7007 w 10124"/>
              <a:gd name="connsiteY12" fmla="*/ 9681 h 10075"/>
              <a:gd name="connsiteX13" fmla="*/ 7556 w 10124"/>
              <a:gd name="connsiteY13" fmla="*/ 9800 h 10075"/>
              <a:gd name="connsiteX14" fmla="*/ 8155 w 10124"/>
              <a:gd name="connsiteY14" fmla="*/ 9920 h 10075"/>
              <a:gd name="connsiteX15" fmla="*/ 8454 w 10124"/>
              <a:gd name="connsiteY15" fmla="*/ 10000 h 10075"/>
              <a:gd name="connsiteX16" fmla="*/ 9108 w 10124"/>
              <a:gd name="connsiteY16" fmla="*/ 10030 h 10075"/>
              <a:gd name="connsiteX17" fmla="*/ 9850 w 10124"/>
              <a:gd name="connsiteY17" fmla="*/ 9243 h 10075"/>
              <a:gd name="connsiteX18" fmla="*/ 9975 w 10124"/>
              <a:gd name="connsiteY18" fmla="*/ 7011 h 10075"/>
              <a:gd name="connsiteX19" fmla="*/ 10124 w 10124"/>
              <a:gd name="connsiteY19" fmla="*/ 6415 h 10075"/>
              <a:gd name="connsiteX20" fmla="*/ 10000 w 10124"/>
              <a:gd name="connsiteY20" fmla="*/ 6295 h 1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124" h="10075">
                <a:moveTo>
                  <a:pt x="0" y="0"/>
                </a:moveTo>
                <a:lnTo>
                  <a:pt x="2020" y="2908"/>
                </a:lnTo>
                <a:lnTo>
                  <a:pt x="2319" y="3386"/>
                </a:lnTo>
                <a:lnTo>
                  <a:pt x="2843" y="2390"/>
                </a:lnTo>
                <a:lnTo>
                  <a:pt x="3192" y="2470"/>
                </a:lnTo>
                <a:lnTo>
                  <a:pt x="3441" y="2908"/>
                </a:lnTo>
                <a:cubicBezTo>
                  <a:pt x="3549" y="3174"/>
                  <a:pt x="3658" y="3439"/>
                  <a:pt x="3766" y="3705"/>
                </a:cubicBezTo>
                <a:lnTo>
                  <a:pt x="4539" y="5259"/>
                </a:lnTo>
                <a:cubicBezTo>
                  <a:pt x="4614" y="5764"/>
                  <a:pt x="4688" y="6268"/>
                  <a:pt x="4763" y="6773"/>
                </a:cubicBezTo>
                <a:lnTo>
                  <a:pt x="5012" y="8247"/>
                </a:lnTo>
                <a:lnTo>
                  <a:pt x="5312" y="8964"/>
                </a:lnTo>
                <a:lnTo>
                  <a:pt x="6060" y="9641"/>
                </a:lnTo>
                <a:lnTo>
                  <a:pt x="7007" y="9681"/>
                </a:lnTo>
                <a:cubicBezTo>
                  <a:pt x="7256" y="9708"/>
                  <a:pt x="7365" y="9760"/>
                  <a:pt x="7556" y="9800"/>
                </a:cubicBezTo>
                <a:lnTo>
                  <a:pt x="8155" y="9920"/>
                </a:lnTo>
                <a:lnTo>
                  <a:pt x="8454" y="10000"/>
                </a:lnTo>
                <a:cubicBezTo>
                  <a:pt x="8621" y="9979"/>
                  <a:pt x="8875" y="10156"/>
                  <a:pt x="9108" y="10030"/>
                </a:cubicBezTo>
                <a:cubicBezTo>
                  <a:pt x="9341" y="9904"/>
                  <a:pt x="9764" y="9686"/>
                  <a:pt x="9850" y="9243"/>
                </a:cubicBezTo>
                <a:cubicBezTo>
                  <a:pt x="9892" y="8499"/>
                  <a:pt x="9933" y="7755"/>
                  <a:pt x="9975" y="7011"/>
                </a:cubicBezTo>
                <a:cubicBezTo>
                  <a:pt x="10025" y="6825"/>
                  <a:pt x="10074" y="6601"/>
                  <a:pt x="10124" y="6415"/>
                </a:cubicBezTo>
                <a:lnTo>
                  <a:pt x="10000" y="6295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369" name="Freeform 33"/>
          <p:cNvSpPr>
            <a:spLocks/>
          </p:cNvSpPr>
          <p:nvPr/>
        </p:nvSpPr>
        <p:spPr bwMode="auto">
          <a:xfrm>
            <a:off x="4581459" y="3355267"/>
            <a:ext cx="679450" cy="406400"/>
          </a:xfrm>
          <a:custGeom>
            <a:avLst/>
            <a:gdLst/>
            <a:ahLst/>
            <a:cxnLst>
              <a:cxn ang="0">
                <a:pos x="0" y="112"/>
              </a:cxn>
              <a:cxn ang="0">
                <a:pos x="148" y="0"/>
              </a:cxn>
              <a:cxn ang="0">
                <a:pos x="428" y="20"/>
              </a:cxn>
              <a:cxn ang="0">
                <a:pos x="424" y="208"/>
              </a:cxn>
              <a:cxn ang="0">
                <a:pos x="288" y="256"/>
              </a:cxn>
              <a:cxn ang="0">
                <a:pos x="264" y="208"/>
              </a:cxn>
              <a:cxn ang="0">
                <a:pos x="108" y="244"/>
              </a:cxn>
            </a:cxnLst>
            <a:rect l="0" t="0" r="r" b="b"/>
            <a:pathLst>
              <a:path w="428" h="256">
                <a:moveTo>
                  <a:pt x="0" y="112"/>
                </a:moveTo>
                <a:lnTo>
                  <a:pt x="148" y="0"/>
                </a:lnTo>
                <a:lnTo>
                  <a:pt x="428" y="20"/>
                </a:lnTo>
                <a:lnTo>
                  <a:pt x="424" y="208"/>
                </a:lnTo>
                <a:lnTo>
                  <a:pt x="288" y="256"/>
                </a:lnTo>
                <a:lnTo>
                  <a:pt x="264" y="208"/>
                </a:lnTo>
                <a:lnTo>
                  <a:pt x="108" y="244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370" name="Freeform 34"/>
          <p:cNvSpPr>
            <a:spLocks/>
          </p:cNvSpPr>
          <p:nvPr/>
        </p:nvSpPr>
        <p:spPr bwMode="auto">
          <a:xfrm>
            <a:off x="4355904" y="2201080"/>
            <a:ext cx="825500" cy="1073150"/>
          </a:xfrm>
          <a:custGeom>
            <a:avLst/>
            <a:gdLst/>
            <a:ahLst/>
            <a:cxnLst>
              <a:cxn ang="0">
                <a:pos x="0" y="676"/>
              </a:cxn>
              <a:cxn ang="0">
                <a:pos x="32" y="532"/>
              </a:cxn>
              <a:cxn ang="0">
                <a:pos x="520" y="328"/>
              </a:cxn>
              <a:cxn ang="0">
                <a:pos x="380" y="124"/>
              </a:cxn>
              <a:cxn ang="0">
                <a:pos x="316" y="68"/>
              </a:cxn>
              <a:cxn ang="0">
                <a:pos x="288" y="0"/>
              </a:cxn>
            </a:cxnLst>
            <a:rect l="0" t="0" r="r" b="b"/>
            <a:pathLst>
              <a:path w="520" h="676">
                <a:moveTo>
                  <a:pt x="0" y="676"/>
                </a:moveTo>
                <a:lnTo>
                  <a:pt x="32" y="532"/>
                </a:lnTo>
                <a:lnTo>
                  <a:pt x="520" y="328"/>
                </a:lnTo>
                <a:lnTo>
                  <a:pt x="380" y="124"/>
                </a:lnTo>
                <a:lnTo>
                  <a:pt x="316" y="68"/>
                </a:lnTo>
                <a:lnTo>
                  <a:pt x="288" y="0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 flipH="1" flipV="1">
            <a:off x="4704702" y="2596948"/>
            <a:ext cx="114300" cy="26035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372" name="Freeform 36"/>
          <p:cNvSpPr>
            <a:spLocks/>
          </p:cNvSpPr>
          <p:nvPr/>
        </p:nvSpPr>
        <p:spPr bwMode="auto">
          <a:xfrm>
            <a:off x="4946454" y="2293850"/>
            <a:ext cx="431800" cy="260350"/>
          </a:xfrm>
          <a:custGeom>
            <a:avLst/>
            <a:gdLst/>
            <a:ahLst/>
            <a:cxnLst>
              <a:cxn ang="0">
                <a:pos x="0" y="164"/>
              </a:cxn>
              <a:cxn ang="0">
                <a:pos x="188" y="0"/>
              </a:cxn>
              <a:cxn ang="0">
                <a:pos x="212" y="72"/>
              </a:cxn>
            </a:cxnLst>
            <a:rect l="0" t="0" r="r" b="b"/>
            <a:pathLst>
              <a:path w="212" h="164">
                <a:moveTo>
                  <a:pt x="0" y="164"/>
                </a:moveTo>
                <a:lnTo>
                  <a:pt x="188" y="0"/>
                </a:lnTo>
                <a:lnTo>
                  <a:pt x="212" y="72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0" name="円/楕円 39"/>
          <p:cNvSpPr/>
          <p:nvPr/>
        </p:nvSpPr>
        <p:spPr>
          <a:xfrm rot="-1800000">
            <a:off x="4966594" y="3905743"/>
            <a:ext cx="159277" cy="188607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cxnSp>
        <p:nvCxnSpPr>
          <p:cNvPr id="50" name="直線矢印コネクタ 49"/>
          <p:cNvCxnSpPr>
            <a:cxnSpLocks/>
          </p:cNvCxnSpPr>
          <p:nvPr/>
        </p:nvCxnSpPr>
        <p:spPr>
          <a:xfrm>
            <a:off x="3171919" y="3173691"/>
            <a:ext cx="1811957" cy="82567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15">
            <a:extLst>
              <a:ext uri="{FF2B5EF4-FFF2-40B4-BE49-F238E27FC236}">
                <a16:creationId xmlns:a16="http://schemas.microsoft.com/office/drawing/2014/main" id="{048C15E0-29EF-4DF8-A156-FFD0AF022C17}"/>
              </a:ext>
            </a:extLst>
          </p:cNvPr>
          <p:cNvSpPr/>
          <p:nvPr/>
        </p:nvSpPr>
        <p:spPr bwMode="auto">
          <a:xfrm>
            <a:off x="1038603" y="1388556"/>
            <a:ext cx="2117830" cy="1992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i="1" dirty="0">
                <a:solidFill>
                  <a:schemeClr val="tx1"/>
                </a:solidFill>
                <a:latin typeface="Arial" charset="0"/>
              </a:rPr>
              <a:t>11</a:t>
            </a: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　ガードレールでっぱり　学校前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en-US" altLang="ja-JP" sz="1000" i="1" dirty="0">
                <a:solidFill>
                  <a:schemeClr val="tx1"/>
                </a:solidFill>
                <a:latin typeface="Arial" charset="0"/>
              </a:rPr>
              <a:t>【</a:t>
            </a: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対策メニュー</a:t>
            </a:r>
            <a:r>
              <a:rPr lang="en-US" altLang="ja-JP" sz="1000" i="1" dirty="0">
                <a:solidFill>
                  <a:schemeClr val="tx1"/>
                </a:solidFill>
                <a:latin typeface="Arial" charset="0"/>
              </a:rPr>
              <a:t>】</a:t>
            </a: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　　反射テープ設置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D2C212A5-8167-4860-9B82-10E5832BD32B}"/>
              </a:ext>
            </a:extLst>
          </p:cNvPr>
          <p:cNvCxnSpPr>
            <a:cxnSpLocks/>
          </p:cNvCxnSpPr>
          <p:nvPr/>
        </p:nvCxnSpPr>
        <p:spPr>
          <a:xfrm flipV="1">
            <a:off x="3898542" y="3499785"/>
            <a:ext cx="578655" cy="12759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15">
            <a:extLst>
              <a:ext uri="{FF2B5EF4-FFF2-40B4-BE49-F238E27FC236}">
                <a16:creationId xmlns:a16="http://schemas.microsoft.com/office/drawing/2014/main" id="{E7B60A44-755F-4FC1-9DDD-7DDFD1C228A6}"/>
              </a:ext>
            </a:extLst>
          </p:cNvPr>
          <p:cNvSpPr/>
          <p:nvPr/>
        </p:nvSpPr>
        <p:spPr bwMode="auto">
          <a:xfrm>
            <a:off x="3699192" y="4587898"/>
            <a:ext cx="2082165" cy="18381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８．旧市役所前白線が薄い。ゴミ捨て場に多くの車が来る。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ja-JP" altLang="en-US" sz="1000" i="1" dirty="0">
              <a:solidFill>
                <a:srgbClr val="FF0000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>
                <a:solidFill>
                  <a:schemeClr val="tx1"/>
                </a:solidFill>
                <a:latin typeface="Arial" charset="0"/>
              </a:rPr>
              <a:t>　　　</a:t>
            </a:r>
            <a:r>
              <a:rPr lang="ja-JP" altLang="en-US" sz="1000" i="1">
                <a:solidFill>
                  <a:srgbClr val="FF0000"/>
                </a:solidFill>
                <a:latin typeface="Arial" charset="0"/>
              </a:rPr>
              <a:t>白線</a:t>
            </a:r>
            <a:r>
              <a:rPr lang="ja-JP" altLang="en-US" sz="1000" i="1" dirty="0">
                <a:solidFill>
                  <a:srgbClr val="FF0000"/>
                </a:solidFill>
                <a:latin typeface="Arial" charset="0"/>
              </a:rPr>
              <a:t>引き直し済み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21F7867-F18A-4AD6-935E-C9196696AF63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1403" y="5065141"/>
            <a:ext cx="1213627" cy="910220"/>
          </a:xfrm>
          <a:prstGeom prst="rect">
            <a:avLst/>
          </a:prstGeom>
        </p:spPr>
      </p:pic>
      <p:sp>
        <p:nvSpPr>
          <p:cNvPr id="54" name="円/楕円 43">
            <a:extLst>
              <a:ext uri="{FF2B5EF4-FFF2-40B4-BE49-F238E27FC236}">
                <a16:creationId xmlns:a16="http://schemas.microsoft.com/office/drawing/2014/main" id="{AD97EE77-D809-4466-A705-A2EDE279F3D8}"/>
              </a:ext>
            </a:extLst>
          </p:cNvPr>
          <p:cNvSpPr/>
          <p:nvPr/>
        </p:nvSpPr>
        <p:spPr>
          <a:xfrm rot="17959980">
            <a:off x="4546826" y="3766110"/>
            <a:ext cx="515921" cy="137501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4CB1E1B-9014-4E30-AF7E-78DEAAF643A3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511375" y="1621999"/>
            <a:ext cx="1316036" cy="1316036"/>
          </a:xfrm>
          <a:prstGeom prst="rect">
            <a:avLst/>
          </a:prstGeom>
        </p:spPr>
      </p:pic>
      <p:sp>
        <p:nvSpPr>
          <p:cNvPr id="44" name="正方形/長方形 15">
            <a:extLst>
              <a:ext uri="{FF2B5EF4-FFF2-40B4-BE49-F238E27FC236}">
                <a16:creationId xmlns:a16="http://schemas.microsoft.com/office/drawing/2014/main" id="{F08FF512-23C8-4044-8486-4341671FFFAE}"/>
              </a:ext>
            </a:extLst>
          </p:cNvPr>
          <p:cNvSpPr/>
          <p:nvPr/>
        </p:nvSpPr>
        <p:spPr bwMode="auto">
          <a:xfrm>
            <a:off x="912270" y="4188608"/>
            <a:ext cx="2117830" cy="18381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i="1" dirty="0">
                <a:solidFill>
                  <a:schemeClr val="tx1"/>
                </a:solidFill>
                <a:latin typeface="Arial" charset="0"/>
              </a:rPr>
              <a:t>10</a:t>
            </a: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　学校前はなまる前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段差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en-US" altLang="ja-JP" sz="1000" i="1" dirty="0">
                <a:solidFill>
                  <a:schemeClr val="tx1"/>
                </a:solidFill>
                <a:latin typeface="Arial" charset="0"/>
              </a:rPr>
              <a:t>【</a:t>
            </a: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対策メニュー</a:t>
            </a:r>
            <a:r>
              <a:rPr lang="en-US" altLang="ja-JP" sz="1000" i="1" dirty="0">
                <a:solidFill>
                  <a:schemeClr val="tx1"/>
                </a:solidFill>
                <a:latin typeface="Arial" charset="0"/>
              </a:rPr>
              <a:t>】</a:t>
            </a: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　　検討中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E3009F6-E831-4A15-AEF0-2B59C5908C5A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740836" y="4608106"/>
            <a:ext cx="1218759" cy="914069"/>
          </a:xfrm>
          <a:prstGeom prst="rect">
            <a:avLst/>
          </a:prstGeom>
        </p:spPr>
      </p:pic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99415125-E823-4AD8-A8E6-E2D37FDCCEA2}"/>
              </a:ext>
            </a:extLst>
          </p:cNvPr>
          <p:cNvCxnSpPr>
            <a:cxnSpLocks/>
            <a:endCxn id="54" idx="0"/>
          </p:cNvCxnSpPr>
          <p:nvPr/>
        </p:nvCxnSpPr>
        <p:spPr>
          <a:xfrm flipV="1">
            <a:off x="2870086" y="3801180"/>
            <a:ext cx="1874765" cy="90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0800"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</TotalTime>
  <Words>91</Words>
  <Application>Microsoft Office PowerPoint</Application>
  <PresentationFormat>画面に合わせる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郷田小02_教頭</dc:creator>
  <cp:lastModifiedBy>学校04</cp:lastModifiedBy>
  <cp:revision>41</cp:revision>
  <cp:lastPrinted>2024-10-07T01:13:45Z</cp:lastPrinted>
  <dcterms:modified xsi:type="dcterms:W3CDTF">2025-01-15T01:46:55Z</dcterms:modified>
</cp:coreProperties>
</file>