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5147" autoAdjust="0"/>
  </p:normalViewPr>
  <p:slideViewPr>
    <p:cSldViewPr snapToGrid="0">
      <p:cViewPr varScale="1">
        <p:scale>
          <a:sx n="86" d="100"/>
          <a:sy n="86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C87A-5047-4D85-8757-B755767F79D5}" type="datetimeFigureOut">
              <a:rPr kumimoji="1" lang="ja-JP" altLang="en-US" smtClean="0"/>
              <a:t>2022/10/21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738D2-6731-472E-88E2-814221BD8A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5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7E8C-9EA2-43CB-88DA-4604DF36E332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6AF7-73EE-449F-A315-0DBB9923DC0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4601C-2A7B-4B62-B44E-80101E4BECBC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07ED-8667-4953-AA5B-FDCCECA2D7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6B4E-49DA-479A-9E95-37FFF2B4E278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2904-5BA7-43AA-8E81-8578AD7F8D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0D02-8A37-4C88-95C0-7D55D223C14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EC50-A004-4D68-A8EC-77D0D557CD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66AC-FD4C-4763-9CB4-6048D4C689F4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F48A-F89E-4EB9-A269-F2071708A0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D7EC-D0BA-4E1C-916B-4D11ACC33D6A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69AB-8B1E-4A48-80B4-AE41F91233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3B69-46CE-4FE7-9351-B79042A4FBBF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BE96-7007-4628-AA08-907CE92977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2B7A-BFF5-4331-A60B-08B0EB2CF6D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29DF-A8FE-4D58-88FC-8EAF50C08F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E9033-4488-4FDD-B0F0-5D931C7C82F5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7BB8-D3BD-4082-B5CC-7D7587E626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C32B-67A9-4D1B-A391-23FEB811E987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D804-A579-4008-BAB4-A27D32E655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93F11-EA5C-420A-A2BB-3EF6DF981D2F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9C7C-ED75-4F6E-A049-A41C72DDEE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513D16-506C-47E7-A02F-A24BC91857B3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62A76D-C6CB-4683-A27B-18DB4A39E5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2" cstate="print"/>
          <a:srcRect l="41786" t="26286" r="1071" b="5142"/>
          <a:stretch>
            <a:fillRect/>
          </a:stretch>
        </p:blipFill>
        <p:spPr bwMode="auto">
          <a:xfrm>
            <a:off x="-6040" y="-468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桜江中学校校区　通学路対策箇所図（１）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4340" name="Group 82"/>
          <p:cNvGrpSpPr>
            <a:grpSpLocks/>
          </p:cNvGrpSpPr>
          <p:nvPr/>
        </p:nvGrpSpPr>
        <p:grpSpPr bwMode="auto">
          <a:xfrm>
            <a:off x="6669088" y="5629275"/>
            <a:ext cx="2093912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4348" name="Text Box 71"/>
          <p:cNvSpPr txBox="1">
            <a:spLocks noChangeArrowheads="1"/>
          </p:cNvSpPr>
          <p:nvPr/>
        </p:nvSpPr>
        <p:spPr bwMode="auto">
          <a:xfrm>
            <a:off x="2336800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/>
              <a:t>さ　く　ら　え</a:t>
            </a:r>
          </a:p>
        </p:txBody>
      </p:sp>
      <p:sp>
        <p:nvSpPr>
          <p:cNvPr id="14352" name="Text Box 6"/>
          <p:cNvSpPr txBox="1">
            <a:spLocks noChangeArrowheads="1"/>
          </p:cNvSpPr>
          <p:nvPr/>
        </p:nvSpPr>
        <p:spPr bwMode="auto">
          <a:xfrm>
            <a:off x="4213225" y="4052888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桜江小学校</a:t>
            </a:r>
          </a:p>
        </p:txBody>
      </p:sp>
      <p:sp>
        <p:nvSpPr>
          <p:cNvPr id="14360" name="Line 88"/>
          <p:cNvSpPr>
            <a:spLocks noChangeShapeType="1"/>
          </p:cNvSpPr>
          <p:nvPr/>
        </p:nvSpPr>
        <p:spPr bwMode="auto">
          <a:xfrm flipV="1">
            <a:off x="2885571" y="1648781"/>
            <a:ext cx="1336320" cy="113083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64" name="Text Box 96"/>
          <p:cNvSpPr txBox="1">
            <a:spLocks noChangeArrowheads="1"/>
          </p:cNvSpPr>
          <p:nvPr/>
        </p:nvSpPr>
        <p:spPr bwMode="auto">
          <a:xfrm>
            <a:off x="4381500" y="3714750"/>
            <a:ext cx="285750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800" b="1">
                <a:solidFill>
                  <a:schemeClr val="tx2"/>
                </a:solidFill>
              </a:rPr>
              <a:t>文</a:t>
            </a:r>
          </a:p>
        </p:txBody>
      </p:sp>
      <p:grpSp>
        <p:nvGrpSpPr>
          <p:cNvPr id="14377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4376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sp>
        <p:nvSpPr>
          <p:cNvPr id="14378" name="Freeform 42"/>
          <p:cNvSpPr>
            <a:spLocks/>
          </p:cNvSpPr>
          <p:nvPr/>
        </p:nvSpPr>
        <p:spPr bwMode="auto">
          <a:xfrm>
            <a:off x="3409950" y="2314575"/>
            <a:ext cx="1028700" cy="2571750"/>
          </a:xfrm>
          <a:custGeom>
            <a:avLst/>
            <a:gdLst/>
            <a:ahLst/>
            <a:cxnLst>
              <a:cxn ang="0">
                <a:pos x="648" y="0"/>
              </a:cxn>
              <a:cxn ang="0">
                <a:pos x="630" y="96"/>
              </a:cxn>
              <a:cxn ang="0">
                <a:pos x="618" y="180"/>
              </a:cxn>
              <a:cxn ang="0">
                <a:pos x="636" y="762"/>
              </a:cxn>
              <a:cxn ang="0">
                <a:pos x="588" y="870"/>
              </a:cxn>
              <a:cxn ang="0">
                <a:pos x="510" y="852"/>
              </a:cxn>
              <a:cxn ang="0">
                <a:pos x="276" y="1098"/>
              </a:cxn>
              <a:cxn ang="0">
                <a:pos x="174" y="1272"/>
              </a:cxn>
              <a:cxn ang="0">
                <a:pos x="0" y="1620"/>
              </a:cxn>
            </a:cxnLst>
            <a:rect l="0" t="0" r="r" b="b"/>
            <a:pathLst>
              <a:path w="648" h="1620">
                <a:moveTo>
                  <a:pt x="648" y="0"/>
                </a:moveTo>
                <a:lnTo>
                  <a:pt x="630" y="96"/>
                </a:lnTo>
                <a:lnTo>
                  <a:pt x="618" y="180"/>
                </a:lnTo>
                <a:lnTo>
                  <a:pt x="636" y="762"/>
                </a:lnTo>
                <a:lnTo>
                  <a:pt x="588" y="870"/>
                </a:lnTo>
                <a:lnTo>
                  <a:pt x="510" y="852"/>
                </a:lnTo>
                <a:lnTo>
                  <a:pt x="276" y="1098"/>
                </a:lnTo>
                <a:lnTo>
                  <a:pt x="174" y="1272"/>
                </a:lnTo>
                <a:lnTo>
                  <a:pt x="0" y="162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3152775" y="4343400"/>
            <a:ext cx="476250" cy="238125"/>
          </a:xfrm>
          <a:custGeom>
            <a:avLst/>
            <a:gdLst/>
            <a:ahLst/>
            <a:cxnLst>
              <a:cxn ang="0">
                <a:pos x="300" y="60"/>
              </a:cxn>
              <a:cxn ang="0">
                <a:pos x="192" y="0"/>
              </a:cxn>
              <a:cxn ang="0">
                <a:pos x="120" y="78"/>
              </a:cxn>
              <a:cxn ang="0">
                <a:pos x="60" y="90"/>
              </a:cxn>
              <a:cxn ang="0">
                <a:pos x="0" y="150"/>
              </a:cxn>
            </a:cxnLst>
            <a:rect l="0" t="0" r="r" b="b"/>
            <a:pathLst>
              <a:path w="300" h="150">
                <a:moveTo>
                  <a:pt x="300" y="60"/>
                </a:moveTo>
                <a:lnTo>
                  <a:pt x="192" y="0"/>
                </a:lnTo>
                <a:lnTo>
                  <a:pt x="120" y="78"/>
                </a:lnTo>
                <a:lnTo>
                  <a:pt x="60" y="90"/>
                </a:lnTo>
                <a:lnTo>
                  <a:pt x="0" y="15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4380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円/楕円 32"/>
          <p:cNvSpPr/>
          <p:nvPr/>
        </p:nvSpPr>
        <p:spPr>
          <a:xfrm rot="2830455">
            <a:off x="3824555" y="3785755"/>
            <a:ext cx="313347" cy="274195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円/楕円 31">
            <a:extLst>
              <a:ext uri="{FF2B5EF4-FFF2-40B4-BE49-F238E27FC236}">
                <a16:creationId xmlns:a16="http://schemas.microsoft.com/office/drawing/2014/main" id="{CF70D898-6D7A-479A-A5A7-8A741290703A}"/>
              </a:ext>
            </a:extLst>
          </p:cNvPr>
          <p:cNvSpPr/>
          <p:nvPr/>
        </p:nvSpPr>
        <p:spPr>
          <a:xfrm rot="2830455">
            <a:off x="4244505" y="1556418"/>
            <a:ext cx="289895" cy="270236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正方形/長方形 15">
            <a:extLst>
              <a:ext uri="{FF2B5EF4-FFF2-40B4-BE49-F238E27FC236}">
                <a16:creationId xmlns:a16="http://schemas.microsoft.com/office/drawing/2014/main" id="{2293F33D-3085-4964-8098-772AAA80C4E4}"/>
              </a:ext>
            </a:extLst>
          </p:cNvPr>
          <p:cNvSpPr/>
          <p:nvPr/>
        </p:nvSpPr>
        <p:spPr bwMode="auto">
          <a:xfrm>
            <a:off x="1653211" y="2505225"/>
            <a:ext cx="1756739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歩道の幅が狭いため、カーブが曲がりにくい。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C550050-0B47-48C0-A060-6265713B6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74" y="2998696"/>
            <a:ext cx="1340901" cy="1054192"/>
          </a:xfrm>
          <a:prstGeom prst="rect">
            <a:avLst/>
          </a:prstGeom>
        </p:spPr>
      </p:pic>
      <p:sp>
        <p:nvSpPr>
          <p:cNvPr id="43" name="Text Box 6">
            <a:extLst>
              <a:ext uri="{FF2B5EF4-FFF2-40B4-BE49-F238E27FC236}">
                <a16:creationId xmlns:a16="http://schemas.microsoft.com/office/drawing/2014/main" id="{4A90C490-34D9-443A-9E88-16D9BC41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756" y="3378801"/>
            <a:ext cx="805793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桜江中学校</a:t>
            </a:r>
          </a:p>
        </p:txBody>
      </p:sp>
      <p:sp>
        <p:nvSpPr>
          <p:cNvPr id="47" name="正方形/長方形 15">
            <a:extLst>
              <a:ext uri="{FF2B5EF4-FFF2-40B4-BE49-F238E27FC236}">
                <a16:creationId xmlns:a16="http://schemas.microsoft.com/office/drawing/2014/main" id="{FAE6A075-7F8F-4003-8447-C75C53B8A87F}"/>
              </a:ext>
            </a:extLst>
          </p:cNvPr>
          <p:cNvSpPr/>
          <p:nvPr/>
        </p:nvSpPr>
        <p:spPr bwMode="auto">
          <a:xfrm>
            <a:off x="4235451" y="4404502"/>
            <a:ext cx="2747948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路肩のアスファルトが欠けていて、自転車で通る時、危険。古い住宅土壁や屋根が崩れかけている。通学する時に注意が必要。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Line 88">
            <a:extLst>
              <a:ext uri="{FF2B5EF4-FFF2-40B4-BE49-F238E27FC236}">
                <a16:creationId xmlns:a16="http://schemas.microsoft.com/office/drawing/2014/main" id="{01CBF6F4-F499-4ABF-A14D-26071E8E4B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20356" y="4031536"/>
            <a:ext cx="122026" cy="37296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D62655D-8561-4E95-94B7-E52FE4B6F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816" y="4969332"/>
            <a:ext cx="1207645" cy="8881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6F88D4-BE98-4E66-B3CB-805DF128A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968" y="4926205"/>
            <a:ext cx="1241665" cy="931249"/>
          </a:xfrm>
          <a:prstGeom prst="rect">
            <a:avLst/>
          </a:prstGeom>
        </p:spPr>
      </p:pic>
      <p:sp>
        <p:nvSpPr>
          <p:cNvPr id="35" name="Text Box 70">
            <a:extLst>
              <a:ext uri="{FF2B5EF4-FFF2-40B4-BE49-F238E27FC236}">
                <a16:creationId xmlns:a16="http://schemas.microsoft.com/office/drawing/2014/main" id="{E694E541-418F-4AD3-BB0C-0DA7DB0E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92072"/>
            <a:ext cx="9144000" cy="646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桜江中学校校区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>
                <a:latin typeface="Calibri" pitchFamily="34" charset="0"/>
              </a:rPr>
              <a:t>月現在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833394" y="4967290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438400" y="15061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さ　く　ら　え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000625" y="1042493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桜江小学校</a:t>
            </a:r>
          </a:p>
        </p:txBody>
      </p:sp>
      <p:sp>
        <p:nvSpPr>
          <p:cNvPr id="17" name="Freeform 42"/>
          <p:cNvSpPr>
            <a:spLocks/>
          </p:cNvSpPr>
          <p:nvPr/>
        </p:nvSpPr>
        <p:spPr bwMode="auto">
          <a:xfrm>
            <a:off x="7159078" y="542572"/>
            <a:ext cx="675196" cy="1295167"/>
          </a:xfrm>
          <a:custGeom>
            <a:avLst/>
            <a:gdLst>
              <a:gd name="connsiteX0" fmla="*/ 10000 w 10000"/>
              <a:gd name="connsiteY0" fmla="*/ 0 h 10000"/>
              <a:gd name="connsiteX1" fmla="*/ 9722 w 10000"/>
              <a:gd name="connsiteY1" fmla="*/ 593 h 10000"/>
              <a:gd name="connsiteX2" fmla="*/ 9815 w 10000"/>
              <a:gd name="connsiteY2" fmla="*/ 4704 h 10000"/>
              <a:gd name="connsiteX3" fmla="*/ 9074 w 10000"/>
              <a:gd name="connsiteY3" fmla="*/ 5370 h 10000"/>
              <a:gd name="connsiteX4" fmla="*/ 7870 w 10000"/>
              <a:gd name="connsiteY4" fmla="*/ 5259 h 10000"/>
              <a:gd name="connsiteX5" fmla="*/ 4259 w 10000"/>
              <a:gd name="connsiteY5" fmla="*/ 6778 h 10000"/>
              <a:gd name="connsiteX6" fmla="*/ 2685 w 10000"/>
              <a:gd name="connsiteY6" fmla="*/ 7852 h 10000"/>
              <a:gd name="connsiteX7" fmla="*/ 0 w 10000"/>
              <a:gd name="connsiteY7" fmla="*/ 10000 h 10000"/>
              <a:gd name="connsiteX0" fmla="*/ 10000 w 10000"/>
              <a:gd name="connsiteY0" fmla="*/ 0 h 10000"/>
              <a:gd name="connsiteX1" fmla="*/ 9837 w 10000"/>
              <a:gd name="connsiteY1" fmla="*/ 3133 h 10000"/>
              <a:gd name="connsiteX2" fmla="*/ 9815 w 10000"/>
              <a:gd name="connsiteY2" fmla="*/ 4704 h 10000"/>
              <a:gd name="connsiteX3" fmla="*/ 9074 w 10000"/>
              <a:gd name="connsiteY3" fmla="*/ 5370 h 10000"/>
              <a:gd name="connsiteX4" fmla="*/ 7870 w 10000"/>
              <a:gd name="connsiteY4" fmla="*/ 5259 h 10000"/>
              <a:gd name="connsiteX5" fmla="*/ 4259 w 10000"/>
              <a:gd name="connsiteY5" fmla="*/ 6778 h 10000"/>
              <a:gd name="connsiteX6" fmla="*/ 2685 w 10000"/>
              <a:gd name="connsiteY6" fmla="*/ 7852 h 10000"/>
              <a:gd name="connsiteX7" fmla="*/ 0 w 10000"/>
              <a:gd name="connsiteY7" fmla="*/ 10000 h 10000"/>
              <a:gd name="connsiteX0" fmla="*/ 10000 w 10000"/>
              <a:gd name="connsiteY0" fmla="*/ 0 h 10000"/>
              <a:gd name="connsiteX1" fmla="*/ 9837 w 10000"/>
              <a:gd name="connsiteY1" fmla="*/ 3133 h 10000"/>
              <a:gd name="connsiteX2" fmla="*/ 9815 w 10000"/>
              <a:gd name="connsiteY2" fmla="*/ 4704 h 10000"/>
              <a:gd name="connsiteX3" fmla="*/ 9074 w 10000"/>
              <a:gd name="connsiteY3" fmla="*/ 5370 h 10000"/>
              <a:gd name="connsiteX4" fmla="*/ 7870 w 10000"/>
              <a:gd name="connsiteY4" fmla="*/ 5259 h 10000"/>
              <a:gd name="connsiteX5" fmla="*/ 4259 w 10000"/>
              <a:gd name="connsiteY5" fmla="*/ 6778 h 10000"/>
              <a:gd name="connsiteX6" fmla="*/ 2685 w 10000"/>
              <a:gd name="connsiteY6" fmla="*/ 7852 h 10000"/>
              <a:gd name="connsiteX7" fmla="*/ 0 w 10000"/>
              <a:gd name="connsiteY7" fmla="*/ 10000 h 10000"/>
              <a:gd name="connsiteX0" fmla="*/ 10000 w 10000"/>
              <a:gd name="connsiteY0" fmla="*/ 0 h 10000"/>
              <a:gd name="connsiteX1" fmla="*/ 9837 w 10000"/>
              <a:gd name="connsiteY1" fmla="*/ 3133 h 10000"/>
              <a:gd name="connsiteX2" fmla="*/ 9815 w 10000"/>
              <a:gd name="connsiteY2" fmla="*/ 4704 h 10000"/>
              <a:gd name="connsiteX3" fmla="*/ 9074 w 10000"/>
              <a:gd name="connsiteY3" fmla="*/ 5370 h 10000"/>
              <a:gd name="connsiteX4" fmla="*/ 7870 w 10000"/>
              <a:gd name="connsiteY4" fmla="*/ 5259 h 10000"/>
              <a:gd name="connsiteX5" fmla="*/ 4259 w 10000"/>
              <a:gd name="connsiteY5" fmla="*/ 6778 h 10000"/>
              <a:gd name="connsiteX6" fmla="*/ 2685 w 10000"/>
              <a:gd name="connsiteY6" fmla="*/ 7852 h 10000"/>
              <a:gd name="connsiteX7" fmla="*/ 0 w 10000"/>
              <a:gd name="connsiteY7" fmla="*/ 10000 h 10000"/>
              <a:gd name="connsiteX0" fmla="*/ 10000 w 10000"/>
              <a:gd name="connsiteY0" fmla="*/ 0 h 10000"/>
              <a:gd name="connsiteX1" fmla="*/ 9815 w 10000"/>
              <a:gd name="connsiteY1" fmla="*/ 4704 h 10000"/>
              <a:gd name="connsiteX2" fmla="*/ 9074 w 10000"/>
              <a:gd name="connsiteY2" fmla="*/ 5370 h 10000"/>
              <a:gd name="connsiteX3" fmla="*/ 7870 w 10000"/>
              <a:gd name="connsiteY3" fmla="*/ 5259 h 10000"/>
              <a:gd name="connsiteX4" fmla="*/ 4259 w 10000"/>
              <a:gd name="connsiteY4" fmla="*/ 6778 h 10000"/>
              <a:gd name="connsiteX5" fmla="*/ 2685 w 10000"/>
              <a:gd name="connsiteY5" fmla="*/ 7852 h 10000"/>
              <a:gd name="connsiteX6" fmla="*/ 0 w 10000"/>
              <a:gd name="connsiteY6" fmla="*/ 10000 h 10000"/>
              <a:gd name="connsiteX0" fmla="*/ 9769 w 9969"/>
              <a:gd name="connsiteY0" fmla="*/ 0 h 6837"/>
              <a:gd name="connsiteX1" fmla="*/ 9815 w 9969"/>
              <a:gd name="connsiteY1" fmla="*/ 1541 h 6837"/>
              <a:gd name="connsiteX2" fmla="*/ 9074 w 9969"/>
              <a:gd name="connsiteY2" fmla="*/ 2207 h 6837"/>
              <a:gd name="connsiteX3" fmla="*/ 7870 w 9969"/>
              <a:gd name="connsiteY3" fmla="*/ 2096 h 6837"/>
              <a:gd name="connsiteX4" fmla="*/ 4259 w 9969"/>
              <a:gd name="connsiteY4" fmla="*/ 3615 h 6837"/>
              <a:gd name="connsiteX5" fmla="*/ 2685 w 9969"/>
              <a:gd name="connsiteY5" fmla="*/ 4689 h 6837"/>
              <a:gd name="connsiteX6" fmla="*/ 0 w 9969"/>
              <a:gd name="connsiteY6" fmla="*/ 6837 h 6837"/>
              <a:gd name="connsiteX0" fmla="*/ 9799 w 10000"/>
              <a:gd name="connsiteY0" fmla="*/ 0 h 10000"/>
              <a:gd name="connsiteX1" fmla="*/ 9846 w 10000"/>
              <a:gd name="connsiteY1" fmla="*/ 2254 h 10000"/>
              <a:gd name="connsiteX2" fmla="*/ 9102 w 10000"/>
              <a:gd name="connsiteY2" fmla="*/ 3228 h 10000"/>
              <a:gd name="connsiteX3" fmla="*/ 8415 w 10000"/>
              <a:gd name="connsiteY3" fmla="*/ 2897 h 10000"/>
              <a:gd name="connsiteX4" fmla="*/ 4272 w 10000"/>
              <a:gd name="connsiteY4" fmla="*/ 5287 h 10000"/>
              <a:gd name="connsiteX5" fmla="*/ 2693 w 10000"/>
              <a:gd name="connsiteY5" fmla="*/ 6858 h 10000"/>
              <a:gd name="connsiteX6" fmla="*/ 0 w 10000"/>
              <a:gd name="connsiteY6" fmla="*/ 10000 h 10000"/>
              <a:gd name="connsiteX0" fmla="*/ 9799 w 10000"/>
              <a:gd name="connsiteY0" fmla="*/ 0 h 10000"/>
              <a:gd name="connsiteX1" fmla="*/ 9846 w 10000"/>
              <a:gd name="connsiteY1" fmla="*/ 2254 h 10000"/>
              <a:gd name="connsiteX2" fmla="*/ 9102 w 10000"/>
              <a:gd name="connsiteY2" fmla="*/ 3228 h 10000"/>
              <a:gd name="connsiteX3" fmla="*/ 8415 w 10000"/>
              <a:gd name="connsiteY3" fmla="*/ 2897 h 10000"/>
              <a:gd name="connsiteX4" fmla="*/ 5604 w 10000"/>
              <a:gd name="connsiteY4" fmla="*/ 4747 h 10000"/>
              <a:gd name="connsiteX5" fmla="*/ 2693 w 10000"/>
              <a:gd name="connsiteY5" fmla="*/ 6858 h 10000"/>
              <a:gd name="connsiteX6" fmla="*/ 0 w 10000"/>
              <a:gd name="connsiteY6" fmla="*/ 10000 h 10000"/>
              <a:gd name="connsiteX0" fmla="*/ 9799 w 10000"/>
              <a:gd name="connsiteY0" fmla="*/ 0 h 10000"/>
              <a:gd name="connsiteX1" fmla="*/ 9846 w 10000"/>
              <a:gd name="connsiteY1" fmla="*/ 2254 h 10000"/>
              <a:gd name="connsiteX2" fmla="*/ 9102 w 10000"/>
              <a:gd name="connsiteY2" fmla="*/ 3228 h 10000"/>
              <a:gd name="connsiteX3" fmla="*/ 8415 w 10000"/>
              <a:gd name="connsiteY3" fmla="*/ 2897 h 10000"/>
              <a:gd name="connsiteX4" fmla="*/ 5604 w 10000"/>
              <a:gd name="connsiteY4" fmla="*/ 4747 h 10000"/>
              <a:gd name="connsiteX5" fmla="*/ 3909 w 10000"/>
              <a:gd name="connsiteY5" fmla="*/ 6790 h 10000"/>
              <a:gd name="connsiteX6" fmla="*/ 0 w 10000"/>
              <a:gd name="connsiteY6" fmla="*/ 10000 h 10000"/>
              <a:gd name="connsiteX0" fmla="*/ 9799 w 10000"/>
              <a:gd name="connsiteY0" fmla="*/ 0 h 10000"/>
              <a:gd name="connsiteX1" fmla="*/ 9846 w 10000"/>
              <a:gd name="connsiteY1" fmla="*/ 2254 h 10000"/>
              <a:gd name="connsiteX2" fmla="*/ 9102 w 10000"/>
              <a:gd name="connsiteY2" fmla="*/ 3228 h 10000"/>
              <a:gd name="connsiteX3" fmla="*/ 8415 w 10000"/>
              <a:gd name="connsiteY3" fmla="*/ 2897 h 10000"/>
              <a:gd name="connsiteX4" fmla="*/ 5604 w 10000"/>
              <a:gd name="connsiteY4" fmla="*/ 4747 h 10000"/>
              <a:gd name="connsiteX5" fmla="*/ 0 w 10000"/>
              <a:gd name="connsiteY5" fmla="*/ 10000 h 10000"/>
              <a:gd name="connsiteX0" fmla="*/ 6383 w 6584"/>
              <a:gd name="connsiteY0" fmla="*/ 0 h 7366"/>
              <a:gd name="connsiteX1" fmla="*/ 6430 w 6584"/>
              <a:gd name="connsiteY1" fmla="*/ 2254 h 7366"/>
              <a:gd name="connsiteX2" fmla="*/ 5686 w 6584"/>
              <a:gd name="connsiteY2" fmla="*/ 3228 h 7366"/>
              <a:gd name="connsiteX3" fmla="*/ 4999 w 6584"/>
              <a:gd name="connsiteY3" fmla="*/ 2897 h 7366"/>
              <a:gd name="connsiteX4" fmla="*/ 2188 w 6584"/>
              <a:gd name="connsiteY4" fmla="*/ 4747 h 7366"/>
              <a:gd name="connsiteX5" fmla="*/ 0 w 6584"/>
              <a:gd name="connsiteY5" fmla="*/ 7366 h 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4" h="7366">
                <a:moveTo>
                  <a:pt x="6383" y="0"/>
                </a:moveTo>
                <a:cubicBezTo>
                  <a:pt x="6345" y="1433"/>
                  <a:pt x="6584" y="945"/>
                  <a:pt x="6430" y="2254"/>
                </a:cubicBezTo>
                <a:lnTo>
                  <a:pt x="5686" y="3228"/>
                </a:lnTo>
                <a:lnTo>
                  <a:pt x="4999" y="2897"/>
                </a:lnTo>
                <a:lnTo>
                  <a:pt x="2188" y="4747"/>
                </a:lnTo>
                <a:lnTo>
                  <a:pt x="0" y="7366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43"/>
          <p:cNvSpPr>
            <a:spLocks/>
          </p:cNvSpPr>
          <p:nvPr/>
        </p:nvSpPr>
        <p:spPr bwMode="auto">
          <a:xfrm>
            <a:off x="6985057" y="1520442"/>
            <a:ext cx="304038" cy="160942"/>
          </a:xfrm>
          <a:custGeom>
            <a:avLst/>
            <a:gdLst>
              <a:gd name="connsiteX0" fmla="*/ 10000 w 10000"/>
              <a:gd name="connsiteY0" fmla="*/ 1756 h 7756"/>
              <a:gd name="connsiteX1" fmla="*/ 8145 w 10000"/>
              <a:gd name="connsiteY1" fmla="*/ 0 h 7756"/>
              <a:gd name="connsiteX2" fmla="*/ 4000 w 10000"/>
              <a:gd name="connsiteY2" fmla="*/ 2956 h 7756"/>
              <a:gd name="connsiteX3" fmla="*/ 2000 w 10000"/>
              <a:gd name="connsiteY3" fmla="*/ 3756 h 7756"/>
              <a:gd name="connsiteX4" fmla="*/ 0 w 10000"/>
              <a:gd name="connsiteY4" fmla="*/ 7756 h 7756"/>
              <a:gd name="connsiteX0" fmla="*/ 10000 w 10000"/>
              <a:gd name="connsiteY0" fmla="*/ 2264 h 10000"/>
              <a:gd name="connsiteX1" fmla="*/ 8145 w 10000"/>
              <a:gd name="connsiteY1" fmla="*/ 0 h 10000"/>
              <a:gd name="connsiteX2" fmla="*/ 7242 w 10000"/>
              <a:gd name="connsiteY2" fmla="*/ 6061 h 10000"/>
              <a:gd name="connsiteX3" fmla="*/ 2000 w 10000"/>
              <a:gd name="connsiteY3" fmla="*/ 4843 h 10000"/>
              <a:gd name="connsiteX4" fmla="*/ 0 w 10000"/>
              <a:gd name="connsiteY4" fmla="*/ 10000 h 10000"/>
              <a:gd name="connsiteX0" fmla="*/ 10000 w 10000"/>
              <a:gd name="connsiteY0" fmla="*/ 2264 h 10000"/>
              <a:gd name="connsiteX1" fmla="*/ 8145 w 10000"/>
              <a:gd name="connsiteY1" fmla="*/ 0 h 10000"/>
              <a:gd name="connsiteX2" fmla="*/ 7242 w 10000"/>
              <a:gd name="connsiteY2" fmla="*/ 6061 h 10000"/>
              <a:gd name="connsiteX3" fmla="*/ 5117 w 10000"/>
              <a:gd name="connsiteY3" fmla="*/ 9022 h 10000"/>
              <a:gd name="connsiteX4" fmla="*/ 0 w 10000"/>
              <a:gd name="connsiteY4" fmla="*/ 10000 h 10000"/>
              <a:gd name="connsiteX0" fmla="*/ 6384 w 6384"/>
              <a:gd name="connsiteY0" fmla="*/ 2264 h 11929"/>
              <a:gd name="connsiteX1" fmla="*/ 4529 w 6384"/>
              <a:gd name="connsiteY1" fmla="*/ 0 h 11929"/>
              <a:gd name="connsiteX2" fmla="*/ 3626 w 6384"/>
              <a:gd name="connsiteY2" fmla="*/ 6061 h 11929"/>
              <a:gd name="connsiteX3" fmla="*/ 1501 w 6384"/>
              <a:gd name="connsiteY3" fmla="*/ 9022 h 11929"/>
              <a:gd name="connsiteX4" fmla="*/ 0 w 6384"/>
              <a:gd name="connsiteY4" fmla="*/ 11929 h 11929"/>
              <a:gd name="connsiteX0" fmla="*/ 10000 w 10000"/>
              <a:gd name="connsiteY0" fmla="*/ 1898 h 10000"/>
              <a:gd name="connsiteX1" fmla="*/ 7094 w 10000"/>
              <a:gd name="connsiteY1" fmla="*/ 0 h 10000"/>
              <a:gd name="connsiteX2" fmla="*/ 4313 w 10000"/>
              <a:gd name="connsiteY2" fmla="*/ 4003 h 10000"/>
              <a:gd name="connsiteX3" fmla="*/ 2351 w 10000"/>
              <a:gd name="connsiteY3" fmla="*/ 7563 h 10000"/>
              <a:gd name="connsiteX4" fmla="*/ 0 w 10000"/>
              <a:gd name="connsiteY4" fmla="*/ 10000 h 10000"/>
              <a:gd name="connsiteX0" fmla="*/ 10000 w 10000"/>
              <a:gd name="connsiteY0" fmla="*/ 1898 h 10000"/>
              <a:gd name="connsiteX1" fmla="*/ 7094 w 10000"/>
              <a:gd name="connsiteY1" fmla="*/ 0 h 10000"/>
              <a:gd name="connsiteX2" fmla="*/ 4313 w 10000"/>
              <a:gd name="connsiteY2" fmla="*/ 4003 h 10000"/>
              <a:gd name="connsiteX3" fmla="*/ 0 w 10000"/>
              <a:gd name="connsiteY3" fmla="*/ 10000 h 10000"/>
              <a:gd name="connsiteX0" fmla="*/ 10000 w 10000"/>
              <a:gd name="connsiteY0" fmla="*/ 1898 h 7305"/>
              <a:gd name="connsiteX1" fmla="*/ 7094 w 10000"/>
              <a:gd name="connsiteY1" fmla="*/ 0 h 7305"/>
              <a:gd name="connsiteX2" fmla="*/ 4313 w 10000"/>
              <a:gd name="connsiteY2" fmla="*/ 4003 h 7305"/>
              <a:gd name="connsiteX3" fmla="*/ 0 w 10000"/>
              <a:gd name="connsiteY3" fmla="*/ 7305 h 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7305">
                <a:moveTo>
                  <a:pt x="10000" y="1898"/>
                </a:moveTo>
                <a:lnTo>
                  <a:pt x="7094" y="0"/>
                </a:lnTo>
                <a:lnTo>
                  <a:pt x="4313" y="4003"/>
                </a:lnTo>
                <a:lnTo>
                  <a:pt x="0" y="7305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" name="正方形/長方形 15"/>
          <p:cNvSpPr/>
          <p:nvPr/>
        </p:nvSpPr>
        <p:spPr bwMode="auto">
          <a:xfrm>
            <a:off x="2937753" y="642733"/>
            <a:ext cx="1927516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横断歩道を設置してほしい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見通しが悪く、冬季は凍結もするため大変危険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" name="Line 88"/>
          <p:cNvSpPr>
            <a:spLocks noChangeShapeType="1"/>
          </p:cNvSpPr>
          <p:nvPr/>
        </p:nvSpPr>
        <p:spPr bwMode="auto">
          <a:xfrm>
            <a:off x="4891214" y="1738857"/>
            <a:ext cx="925762" cy="75747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6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333375" y="604837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円/楕円 19">
            <a:extLst>
              <a:ext uri="{FF2B5EF4-FFF2-40B4-BE49-F238E27FC236}">
                <a16:creationId xmlns:a16="http://schemas.microsoft.com/office/drawing/2014/main" id="{11B73949-CFAF-4287-A53C-AB082326CB65}"/>
              </a:ext>
            </a:extLst>
          </p:cNvPr>
          <p:cNvSpPr/>
          <p:nvPr/>
        </p:nvSpPr>
        <p:spPr>
          <a:xfrm>
            <a:off x="5920760" y="2438860"/>
            <a:ext cx="173037" cy="189105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2F5F796-2358-4899-8772-3CB3E860E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597" y="2438860"/>
            <a:ext cx="195089" cy="213378"/>
          </a:xfrm>
          <a:prstGeom prst="rect">
            <a:avLst/>
          </a:prstGeom>
        </p:spPr>
      </p:pic>
      <p:sp>
        <p:nvSpPr>
          <p:cNvPr id="24" name="正方形/長方形 15">
            <a:extLst>
              <a:ext uri="{FF2B5EF4-FFF2-40B4-BE49-F238E27FC236}">
                <a16:creationId xmlns:a16="http://schemas.microsoft.com/office/drawing/2014/main" id="{6D660949-2104-489F-9A2D-E7C50479EB53}"/>
              </a:ext>
            </a:extLst>
          </p:cNvPr>
          <p:cNvSpPr/>
          <p:nvPr/>
        </p:nvSpPr>
        <p:spPr bwMode="auto">
          <a:xfrm>
            <a:off x="6512312" y="639769"/>
            <a:ext cx="1650381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自転車道として整備してほしい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852B613-8719-4B7C-8B1C-8C4F90877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41" y="1085808"/>
            <a:ext cx="1339584" cy="1004688"/>
          </a:xfrm>
          <a:prstGeom prst="rect">
            <a:avLst/>
          </a:prstGeom>
        </p:spPr>
      </p:pic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EA8A4CB-8EEB-4554-9A3B-070CCEDBB485}"/>
              </a:ext>
            </a:extLst>
          </p:cNvPr>
          <p:cNvCxnSpPr>
            <a:cxnSpLocks/>
          </p:cNvCxnSpPr>
          <p:nvPr/>
        </p:nvCxnSpPr>
        <p:spPr>
          <a:xfrm flipH="1">
            <a:off x="6072031" y="1837739"/>
            <a:ext cx="438324" cy="6956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19">
            <a:extLst>
              <a:ext uri="{FF2B5EF4-FFF2-40B4-BE49-F238E27FC236}">
                <a16:creationId xmlns:a16="http://schemas.microsoft.com/office/drawing/2014/main" id="{47BCBD76-162C-4FFA-A6E1-CF0D10BD68CB}"/>
              </a:ext>
            </a:extLst>
          </p:cNvPr>
          <p:cNvSpPr/>
          <p:nvPr/>
        </p:nvSpPr>
        <p:spPr>
          <a:xfrm>
            <a:off x="5851856" y="2278965"/>
            <a:ext cx="173037" cy="189105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B962AFC-431C-4443-A49C-B803188EF2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25" y="1328326"/>
            <a:ext cx="1410462" cy="1057846"/>
          </a:xfrm>
          <a:prstGeom prst="rect">
            <a:avLst/>
          </a:prstGeom>
        </p:spPr>
      </p:pic>
      <p:sp>
        <p:nvSpPr>
          <p:cNvPr id="37" name="円/楕円 19">
            <a:extLst>
              <a:ext uri="{FF2B5EF4-FFF2-40B4-BE49-F238E27FC236}">
                <a16:creationId xmlns:a16="http://schemas.microsoft.com/office/drawing/2014/main" id="{9E4E9CA6-1040-4857-A37C-38F3613AFAA8}"/>
              </a:ext>
            </a:extLst>
          </p:cNvPr>
          <p:cNvSpPr/>
          <p:nvPr/>
        </p:nvSpPr>
        <p:spPr>
          <a:xfrm>
            <a:off x="4714780" y="2574797"/>
            <a:ext cx="1047860" cy="1530751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正方形/長方形 15">
            <a:extLst>
              <a:ext uri="{FF2B5EF4-FFF2-40B4-BE49-F238E27FC236}">
                <a16:creationId xmlns:a16="http://schemas.microsoft.com/office/drawing/2014/main" id="{5306AC2C-BE6D-4573-86CA-FB3AAD430FDA}"/>
              </a:ext>
            </a:extLst>
          </p:cNvPr>
          <p:cNvSpPr/>
          <p:nvPr/>
        </p:nvSpPr>
        <p:spPr bwMode="auto">
          <a:xfrm>
            <a:off x="4581482" y="4105549"/>
            <a:ext cx="1809835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/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街灯が少ないため、夜は真っ暗で大変危険</a:t>
            </a: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/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56F0AA4-AF09-4E2E-9C69-01BCCAAB7819}"/>
              </a:ext>
            </a:extLst>
          </p:cNvPr>
          <p:cNvCxnSpPr>
            <a:cxnSpLocks/>
          </p:cNvCxnSpPr>
          <p:nvPr/>
        </p:nvCxnSpPr>
        <p:spPr>
          <a:xfrm flipH="1" flipV="1">
            <a:off x="5681193" y="3590369"/>
            <a:ext cx="213556" cy="4824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55702D1D-E1EF-4646-99EE-FB223A52DF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00046" y="4640577"/>
            <a:ext cx="964786" cy="72359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27FBB7D-9C8E-444E-B9C3-4494E6EB78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5265" y="5222878"/>
            <a:ext cx="1031132" cy="773349"/>
          </a:xfrm>
          <a:prstGeom prst="rect">
            <a:avLst/>
          </a:prstGeom>
        </p:spPr>
      </p:pic>
      <p:sp>
        <p:nvSpPr>
          <p:cNvPr id="34" name="Text Box 70">
            <a:extLst>
              <a:ext uri="{FF2B5EF4-FFF2-40B4-BE49-F238E27FC236}">
                <a16:creationId xmlns:a16="http://schemas.microsoft.com/office/drawing/2014/main" id="{EF0EAE6C-7AB6-4EA9-8308-3EFBED3E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447" y="14496"/>
            <a:ext cx="1283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109</Words>
  <Application>Microsoft Office PowerPoint</Application>
  <PresentationFormat>画面に合わせる (4:3)</PresentationFormat>
  <Paragraphs>56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学校05</cp:lastModifiedBy>
  <cp:revision>106</cp:revision>
  <cp:lastPrinted>2022-10-21T12:18:15Z</cp:lastPrinted>
  <dcterms:created xsi:type="dcterms:W3CDTF">2012-08-15T02:47:07Z</dcterms:created>
  <dcterms:modified xsi:type="dcterms:W3CDTF">2022-10-21T13:05:41Z</dcterms:modified>
</cp:coreProperties>
</file>