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2" r:id="rId4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70" autoAdjust="0"/>
    <p:restoredTop sz="95147" autoAdjust="0"/>
  </p:normalViewPr>
  <p:slideViewPr>
    <p:cSldViewPr snapToGrid="0">
      <p:cViewPr varScale="1">
        <p:scale>
          <a:sx n="86" d="100"/>
          <a:sy n="86" d="100"/>
        </p:scale>
        <p:origin x="14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D2012-2926-4BA1-9909-80E85DD47448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89F71-8C60-4FF4-B334-4A84B49DA48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E68C7-7E2A-4E26-9585-13E64EAD69B5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3FD9B-4059-4D43-85DF-BC01EC619F3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CFE62-C80C-4507-9BCA-80F9488E5F29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0177-F57D-4125-B7C3-61487D40746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5DDA2-346B-4F1E-BAC8-CB3834DF7E34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55E45-B7A4-4F9A-BECD-F06DF33E948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0872-8B91-4D07-B84E-8F6BF347F7EE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EAEB1-56EC-4A4C-A23F-C6900FB069E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6598C-6E7C-4A33-8BB6-CFFFB427DBB6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3CDF2-FDA6-469A-A615-C720AF59713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E4737-A274-4907-9732-76FA923CFC82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1420-268F-4137-8DAA-3C1A58F54E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BDD10-2AD0-439C-BE71-FD1BD1D451BD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92C26-B5A0-485D-A056-5782ED809A8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8B255-AC61-49BE-9092-E98663EABC71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BB549-92D0-4258-91E5-FB3B3A4AE6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A63E1-8CF9-48CF-BE2B-D53C30D1D3FD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FF974-0499-470B-9780-870FC12B66C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DF42C-69C9-4CA2-87FA-755898DA9738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76930-9ADA-41AE-B3D5-69D5DD899FB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08FC5DD-2A3A-4866-BAC8-DFCFFAECC1D0}" type="datetimeFigureOut">
              <a:rPr lang="ja-JP" altLang="en-US"/>
              <a:pPr>
                <a:defRPr/>
              </a:pPr>
              <a:t>2022/10/21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F19AFFF-98EF-4FF5-9317-FD0A76D2EE2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/>
          <p:cNvPicPr>
            <a:picLocks noChangeAspect="1" noChangeArrowheads="1"/>
          </p:cNvPicPr>
          <p:nvPr/>
        </p:nvPicPr>
        <p:blipFill>
          <a:blip r:embed="rId2" cstate="print"/>
          <a:srcRect l="16350" t="26349" r="26508" b="5080"/>
          <a:stretch>
            <a:fillRect/>
          </a:stretch>
        </p:blipFill>
        <p:spPr bwMode="auto">
          <a:xfrm>
            <a:off x="0" y="-223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4"/>
          <p:cNvSpPr txBox="1">
            <a:spLocks noChangeArrowheads="1"/>
          </p:cNvSpPr>
          <p:nvPr/>
        </p:nvSpPr>
        <p:spPr bwMode="auto">
          <a:xfrm>
            <a:off x="0" y="8890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200" dirty="0">
                <a:latin typeface="Calibri" pitchFamily="34" charset="0"/>
              </a:rPr>
              <a:t>島根県　江津市立　青陵中学校校区　通学路対策箇所図（１）　　</a:t>
            </a:r>
            <a:r>
              <a:rPr lang="en-US" altLang="ja-JP" sz="1400" dirty="0">
                <a:latin typeface="Calibri" pitchFamily="34" charset="0"/>
              </a:rPr>
              <a:t> R4</a:t>
            </a:r>
            <a:r>
              <a:rPr lang="ja-JP" altLang="en-US" sz="1400" dirty="0">
                <a:latin typeface="Calibri" pitchFamily="34" charset="0"/>
              </a:rPr>
              <a:t>年</a:t>
            </a:r>
            <a:r>
              <a:rPr lang="en-US" altLang="ja-JP" sz="1400" dirty="0">
                <a:latin typeface="Calibri" pitchFamily="34" charset="0"/>
              </a:rPr>
              <a:t>10</a:t>
            </a:r>
            <a:r>
              <a:rPr lang="ja-JP" altLang="en-US" sz="1400" dirty="0">
                <a:latin typeface="Calibri" pitchFamily="34" charset="0"/>
              </a:rPr>
              <a:t>月現在</a:t>
            </a:r>
            <a:r>
              <a:rPr lang="ja-JP" altLang="en-US" sz="2400" dirty="0">
                <a:latin typeface="Calibri" pitchFamily="34" charset="0"/>
              </a:rPr>
              <a:t>　　</a:t>
            </a:r>
            <a:endParaRPr lang="ja-JP" altLang="en-US" sz="1200" dirty="0">
              <a:latin typeface="Calibri" pitchFamily="34" charset="0"/>
            </a:endParaRPr>
          </a:p>
        </p:txBody>
      </p: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6940358" y="5921221"/>
            <a:ext cx="2093912" cy="828675"/>
            <a:chOff x="4414" y="3759"/>
            <a:chExt cx="1319" cy="522"/>
          </a:xfrm>
        </p:grpSpPr>
        <p:sp>
          <p:nvSpPr>
            <p:cNvPr id="5" name="正方形/長方形 4"/>
            <p:cNvSpPr/>
            <p:nvPr/>
          </p:nvSpPr>
          <p:spPr>
            <a:xfrm>
              <a:off x="4414" y="3759"/>
              <a:ext cx="1319" cy="522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" lastClr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4601" y="4096"/>
              <a:ext cx="105" cy="97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" lastClr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" name="テキスト ボックス 69"/>
            <p:cNvSpPr txBox="1">
              <a:spLocks noChangeArrowheads="1"/>
            </p:cNvSpPr>
            <p:nvPr/>
          </p:nvSpPr>
          <p:spPr bwMode="auto">
            <a:xfrm>
              <a:off x="4741" y="4060"/>
              <a:ext cx="6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1200" kern="0" dirty="0">
                  <a:solidFill>
                    <a:sysClr val="windowText" lastClr="000000"/>
                  </a:solidFill>
                  <a:latin typeface="+mn-lt"/>
                  <a:ea typeface="+mn-ea"/>
                </a:rPr>
                <a:t>：要対策箇所</a:t>
              </a:r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4512" y="3920"/>
              <a:ext cx="234" cy="0"/>
            </a:xfrm>
            <a:custGeom>
              <a:avLst/>
              <a:gdLst>
                <a:gd name="connsiteX0" fmla="*/ 0 w 342900"/>
                <a:gd name="connsiteY0" fmla="*/ 0 h 0"/>
                <a:gd name="connsiteX1" fmla="*/ 342900 w 3429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900">
                  <a:moveTo>
                    <a:pt x="0" y="0"/>
                  </a:moveTo>
                  <a:lnTo>
                    <a:pt x="342900" y="0"/>
                  </a:lnTo>
                </a:path>
              </a:pathLst>
            </a:custGeom>
            <a:noFill/>
            <a:ln w="50800" cap="flat" cmpd="sng" algn="ctr">
              <a:solidFill>
                <a:srgbClr val="FF0000">
                  <a:alpha val="60000"/>
                </a:srgbClr>
              </a:solidFill>
              <a:prstDash val="sysDash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" name="テキスト ボックス 72"/>
            <p:cNvSpPr txBox="1">
              <a:spLocks noChangeArrowheads="1"/>
            </p:cNvSpPr>
            <p:nvPr/>
          </p:nvSpPr>
          <p:spPr bwMode="auto">
            <a:xfrm>
              <a:off x="4735" y="3836"/>
              <a:ext cx="9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1200" kern="0" dirty="0">
                  <a:solidFill>
                    <a:sysClr val="windowText" lastClr="000000"/>
                  </a:solidFill>
                  <a:latin typeface="+mn-lt"/>
                  <a:ea typeface="+mn-ea"/>
                </a:rPr>
                <a:t>：通学路（学校指定）</a:t>
              </a:r>
            </a:p>
          </p:txBody>
        </p:sp>
      </p:grpSp>
      <p:sp>
        <p:nvSpPr>
          <p:cNvPr id="12" name="Text Box 71"/>
          <p:cNvSpPr txBox="1">
            <a:spLocks noChangeArrowheads="1"/>
          </p:cNvSpPr>
          <p:nvPr/>
        </p:nvSpPr>
        <p:spPr bwMode="auto">
          <a:xfrm>
            <a:off x="2369344" y="2232"/>
            <a:ext cx="889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900" dirty="0"/>
              <a:t>せいりょう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031037" y="3399222"/>
            <a:ext cx="796925" cy="204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r>
              <a:rPr lang="ja-JP" altLang="en-US" sz="1200" b="1" dirty="0">
                <a:solidFill>
                  <a:srgbClr val="3333FF"/>
                </a:solidFill>
              </a:rPr>
              <a:t>津宮小学校</a:t>
            </a:r>
          </a:p>
        </p:txBody>
      </p:sp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3" cstate="print"/>
          <a:srcRect l="17203" t="82143" r="80655" b="14429"/>
          <a:stretch>
            <a:fillRect/>
          </a:stretch>
        </p:blipFill>
        <p:spPr bwMode="auto">
          <a:xfrm>
            <a:off x="161925" y="6448425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37"/>
          <p:cNvSpPr>
            <a:spLocks/>
          </p:cNvSpPr>
          <p:nvPr/>
        </p:nvSpPr>
        <p:spPr bwMode="auto">
          <a:xfrm>
            <a:off x="7429500" y="4311650"/>
            <a:ext cx="755650" cy="1282700"/>
          </a:xfrm>
          <a:custGeom>
            <a:avLst/>
            <a:gdLst>
              <a:gd name="T0" fmla="*/ 0 w 476"/>
              <a:gd name="T1" fmla="*/ 0 h 808"/>
              <a:gd name="T2" fmla="*/ 80 w 476"/>
              <a:gd name="T3" fmla="*/ 104 h 808"/>
              <a:gd name="T4" fmla="*/ 192 w 476"/>
              <a:gd name="T5" fmla="*/ 220 h 808"/>
              <a:gd name="T6" fmla="*/ 196 w 476"/>
              <a:gd name="T7" fmla="*/ 284 h 808"/>
              <a:gd name="T8" fmla="*/ 268 w 476"/>
              <a:gd name="T9" fmla="*/ 304 h 808"/>
              <a:gd name="T10" fmla="*/ 292 w 476"/>
              <a:gd name="T11" fmla="*/ 436 h 808"/>
              <a:gd name="T12" fmla="*/ 276 w 476"/>
              <a:gd name="T13" fmla="*/ 620 h 808"/>
              <a:gd name="T14" fmla="*/ 336 w 476"/>
              <a:gd name="T15" fmla="*/ 744 h 808"/>
              <a:gd name="T16" fmla="*/ 476 w 476"/>
              <a:gd name="T17" fmla="*/ 808 h 8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6"/>
              <a:gd name="T28" fmla="*/ 0 h 808"/>
              <a:gd name="T29" fmla="*/ 476 w 476"/>
              <a:gd name="T30" fmla="*/ 808 h 8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6" h="808">
                <a:moveTo>
                  <a:pt x="0" y="0"/>
                </a:moveTo>
                <a:lnTo>
                  <a:pt x="80" y="104"/>
                </a:lnTo>
                <a:lnTo>
                  <a:pt x="192" y="220"/>
                </a:lnTo>
                <a:lnTo>
                  <a:pt x="196" y="284"/>
                </a:lnTo>
                <a:lnTo>
                  <a:pt x="268" y="304"/>
                </a:lnTo>
                <a:lnTo>
                  <a:pt x="292" y="436"/>
                </a:lnTo>
                <a:lnTo>
                  <a:pt x="276" y="620"/>
                </a:lnTo>
                <a:lnTo>
                  <a:pt x="336" y="744"/>
                </a:lnTo>
                <a:lnTo>
                  <a:pt x="476" y="808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" name="Line 88"/>
          <p:cNvSpPr>
            <a:spLocks noChangeShapeType="1"/>
          </p:cNvSpPr>
          <p:nvPr/>
        </p:nvSpPr>
        <p:spPr bwMode="auto">
          <a:xfrm flipH="1" flipV="1">
            <a:off x="8082461" y="2942399"/>
            <a:ext cx="455110" cy="105809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6" name="正方形/長方形 15"/>
          <p:cNvSpPr/>
          <p:nvPr/>
        </p:nvSpPr>
        <p:spPr bwMode="auto">
          <a:xfrm>
            <a:off x="565164" y="2607976"/>
            <a:ext cx="1941512" cy="1992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>
            <a:spAutoFit/>
          </a:bodyPr>
          <a:lstStyle/>
          <a:p>
            <a:pPr marL="107950" indent="-107950">
              <a:defRPr/>
            </a:pPr>
            <a:r>
              <a:rPr lang="en-US" altLang="ja-JP" sz="1000" dirty="0">
                <a:solidFill>
                  <a:schemeClr val="tx1"/>
                </a:solidFill>
                <a:latin typeface="Arial" charset="0"/>
              </a:rPr>
              <a:t>4.</a:t>
            </a: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交通量が多く、踏切もあるため横断が危険</a:t>
            </a: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＜対策メニュー＞</a:t>
            </a: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・</a:t>
            </a:r>
            <a:r>
              <a:rPr lang="ja-JP" altLang="en-US" sz="1000" i="1" dirty="0">
                <a:solidFill>
                  <a:srgbClr val="FF0000"/>
                </a:solidFill>
                <a:latin typeface="Arial" charset="0"/>
              </a:rPr>
              <a:t>歩道幅員減少等の表示</a:t>
            </a:r>
          </a:p>
          <a:p>
            <a:pPr marL="107950" indent="-107950">
              <a:defRPr/>
            </a:pP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【</a:t>
            </a: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江津市</a:t>
            </a: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】</a:t>
            </a:r>
            <a:endParaRPr lang="ja-JP" altLang="en-US" sz="10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2" name="円/楕円 121"/>
          <p:cNvSpPr>
            <a:spLocks noChangeArrowheads="1"/>
          </p:cNvSpPr>
          <p:nvPr/>
        </p:nvSpPr>
        <p:spPr bwMode="auto">
          <a:xfrm rot="19251986">
            <a:off x="3777029" y="3958779"/>
            <a:ext cx="171544" cy="199024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" lastClr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Line 88"/>
          <p:cNvSpPr>
            <a:spLocks noChangeShapeType="1"/>
          </p:cNvSpPr>
          <p:nvPr/>
        </p:nvSpPr>
        <p:spPr bwMode="auto">
          <a:xfrm>
            <a:off x="2473541" y="3538832"/>
            <a:ext cx="1304532" cy="46166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5" name="正方形/長方形 15"/>
          <p:cNvSpPr/>
          <p:nvPr/>
        </p:nvSpPr>
        <p:spPr bwMode="auto">
          <a:xfrm>
            <a:off x="6875534" y="3986254"/>
            <a:ext cx="1941512" cy="16842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>
            <a:spAutoFit/>
          </a:bodyPr>
          <a:lstStyle/>
          <a:p>
            <a:pPr marL="107950" indent="-107950">
              <a:defRPr/>
            </a:pPr>
            <a:r>
              <a:rPr lang="en-US" altLang="ja-JP" sz="1000" dirty="0">
                <a:solidFill>
                  <a:schemeClr val="tx1"/>
                </a:solidFill>
                <a:latin typeface="Arial" charset="0"/>
              </a:rPr>
              <a:t>2.</a:t>
            </a: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街灯が少ないため暗い</a:t>
            </a: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＜対策メニュー＞</a:t>
            </a: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・街灯の設置</a:t>
            </a: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【</a:t>
            </a: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江津市</a:t>
            </a: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】</a:t>
            </a:r>
            <a:endParaRPr lang="ja-JP" altLang="en-US" sz="10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" name="正方形/長方形 15"/>
          <p:cNvSpPr/>
          <p:nvPr/>
        </p:nvSpPr>
        <p:spPr bwMode="auto">
          <a:xfrm>
            <a:off x="2762708" y="675431"/>
            <a:ext cx="1941512" cy="16842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>
            <a:spAutoFit/>
          </a:bodyPr>
          <a:lstStyle/>
          <a:p>
            <a:pPr marL="107950" indent="-107950">
              <a:defRPr/>
            </a:pPr>
            <a:r>
              <a:rPr lang="en-US" altLang="ja-JP" sz="1000" dirty="0">
                <a:solidFill>
                  <a:schemeClr val="tx1"/>
                </a:solidFill>
                <a:latin typeface="Arial" charset="0"/>
              </a:rPr>
              <a:t>1.</a:t>
            </a: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歩道が狭く危険</a:t>
            </a: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＜対策メニュー＞</a:t>
            </a:r>
            <a:endParaRPr lang="ja-JP" altLang="en-US" sz="1000" i="1" dirty="0">
              <a:solidFill>
                <a:srgbClr val="FF0000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・対策検討</a:t>
            </a: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【</a:t>
            </a: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国</a:t>
            </a: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】</a:t>
            </a:r>
            <a:endParaRPr lang="ja-JP" altLang="en-US" sz="10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2" name="円/楕円 121"/>
          <p:cNvSpPr>
            <a:spLocks noChangeArrowheads="1"/>
          </p:cNvSpPr>
          <p:nvPr/>
        </p:nvSpPr>
        <p:spPr bwMode="auto">
          <a:xfrm rot="2633171">
            <a:off x="5498358" y="2080434"/>
            <a:ext cx="136734" cy="406513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" lastClr="FFFFFF"/>
              </a:solidFill>
              <a:latin typeface="Arial"/>
              <a:ea typeface="ＭＳ Ｐゴシック"/>
            </a:endParaRPr>
          </a:p>
        </p:txBody>
      </p:sp>
      <p:cxnSp>
        <p:nvCxnSpPr>
          <p:cNvPr id="63" name="直線矢印コネクタ 62"/>
          <p:cNvCxnSpPr>
            <a:cxnSpLocks/>
            <a:stCxn id="53" idx="3"/>
            <a:endCxn id="62" idx="2"/>
          </p:cNvCxnSpPr>
          <p:nvPr/>
        </p:nvCxnSpPr>
        <p:spPr>
          <a:xfrm>
            <a:off x="4704220" y="1517576"/>
            <a:ext cx="813231" cy="71872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824F92A1-6B81-469D-A34A-BADFE14CC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030" y="947372"/>
            <a:ext cx="1331510" cy="98715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94A1D0C-5C30-4261-93BC-EEBFA9727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389" y="4228792"/>
            <a:ext cx="1416408" cy="1058098"/>
          </a:xfrm>
          <a:prstGeom prst="rect">
            <a:avLst/>
          </a:prstGeom>
        </p:spPr>
      </p:pic>
      <p:sp>
        <p:nvSpPr>
          <p:cNvPr id="34" name="円/楕円 121">
            <a:extLst>
              <a:ext uri="{FF2B5EF4-FFF2-40B4-BE49-F238E27FC236}">
                <a16:creationId xmlns:a16="http://schemas.microsoft.com/office/drawing/2014/main" id="{5636EC67-F5F2-414A-8452-06A6D241A2B5}"/>
              </a:ext>
            </a:extLst>
          </p:cNvPr>
          <p:cNvSpPr>
            <a:spLocks noChangeArrowheads="1"/>
          </p:cNvSpPr>
          <p:nvPr/>
        </p:nvSpPr>
        <p:spPr bwMode="auto">
          <a:xfrm rot="2274753">
            <a:off x="7981363" y="2678883"/>
            <a:ext cx="136734" cy="406513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" lastClr="FFFFFF"/>
              </a:solidFill>
              <a:latin typeface="Arial"/>
              <a:ea typeface="ＭＳ Ｐゴシック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5" y="2980108"/>
            <a:ext cx="1432527" cy="1072310"/>
          </a:xfrm>
          <a:prstGeom prst="rect">
            <a:avLst/>
          </a:prstGeom>
        </p:spPr>
      </p:pic>
      <p:sp>
        <p:nvSpPr>
          <p:cNvPr id="27" name="Text Box 70">
            <a:extLst>
              <a:ext uri="{FF2B5EF4-FFF2-40B4-BE49-F238E27FC236}">
                <a16:creationId xmlns:a16="http://schemas.microsoft.com/office/drawing/2014/main" id="{6A06EFCF-FF2B-40E9-B942-5C80BDAF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447" y="14496"/>
            <a:ext cx="1283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900" dirty="0"/>
              <a:t>ご　う　つ　し　り　つ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/>
          <p:cNvPicPr>
            <a:picLocks noChangeAspect="1" noChangeArrowheads="1"/>
          </p:cNvPicPr>
          <p:nvPr/>
        </p:nvPicPr>
        <p:blipFill>
          <a:blip r:embed="rId2" cstate="print"/>
          <a:srcRect l="16350" t="26349" r="26508" b="5080"/>
          <a:stretch>
            <a:fillRect/>
          </a:stretch>
        </p:blipFill>
        <p:spPr bwMode="auto">
          <a:xfrm>
            <a:off x="2033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4"/>
          <p:cNvSpPr txBox="1">
            <a:spLocks noChangeArrowheads="1"/>
          </p:cNvSpPr>
          <p:nvPr/>
        </p:nvSpPr>
        <p:spPr bwMode="auto">
          <a:xfrm>
            <a:off x="0" y="6985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200" dirty="0">
                <a:latin typeface="Calibri" pitchFamily="34" charset="0"/>
              </a:rPr>
              <a:t>島根県　江津市立　青陵中学校校区　通学路対策箇所図（２）　　</a:t>
            </a:r>
            <a:r>
              <a:rPr lang="en-US" altLang="ja-JP" sz="1400" dirty="0">
                <a:latin typeface="Calibri" pitchFamily="34" charset="0"/>
              </a:rPr>
              <a:t> R4</a:t>
            </a:r>
            <a:r>
              <a:rPr lang="ja-JP" altLang="en-US" sz="1400" dirty="0">
                <a:latin typeface="Calibri" pitchFamily="34" charset="0"/>
              </a:rPr>
              <a:t>年</a:t>
            </a:r>
            <a:r>
              <a:rPr lang="en-US" altLang="ja-JP" sz="1400" dirty="0">
                <a:latin typeface="Calibri" pitchFamily="34" charset="0"/>
              </a:rPr>
              <a:t>10</a:t>
            </a:r>
            <a:r>
              <a:rPr lang="ja-JP" altLang="en-US" sz="1400" dirty="0">
                <a:latin typeface="Calibri" pitchFamily="34" charset="0"/>
              </a:rPr>
              <a:t>月現在</a:t>
            </a:r>
            <a:r>
              <a:rPr lang="ja-JP" altLang="en-US" sz="2400" dirty="0">
                <a:latin typeface="Calibri" pitchFamily="34" charset="0"/>
              </a:rPr>
              <a:t>　　</a:t>
            </a:r>
            <a:endParaRPr lang="ja-JP" altLang="en-US" sz="1200" dirty="0">
              <a:latin typeface="Calibri" pitchFamily="34" charset="0"/>
            </a:endParaRPr>
          </a:p>
        </p:txBody>
      </p: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6996113" y="5965825"/>
            <a:ext cx="2093912" cy="828675"/>
            <a:chOff x="4414" y="3759"/>
            <a:chExt cx="1319" cy="522"/>
          </a:xfrm>
        </p:grpSpPr>
        <p:sp>
          <p:nvSpPr>
            <p:cNvPr id="5" name="正方形/長方形 4"/>
            <p:cNvSpPr/>
            <p:nvPr/>
          </p:nvSpPr>
          <p:spPr>
            <a:xfrm>
              <a:off x="4414" y="3759"/>
              <a:ext cx="1319" cy="522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" lastClr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4601" y="4096"/>
              <a:ext cx="105" cy="97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" lastClr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" name="テキスト ボックス 69"/>
            <p:cNvSpPr txBox="1">
              <a:spLocks noChangeArrowheads="1"/>
            </p:cNvSpPr>
            <p:nvPr/>
          </p:nvSpPr>
          <p:spPr bwMode="auto">
            <a:xfrm>
              <a:off x="4741" y="4060"/>
              <a:ext cx="6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1200" kern="0" dirty="0">
                  <a:solidFill>
                    <a:sysClr val="windowText" lastClr="000000"/>
                  </a:solidFill>
                  <a:latin typeface="+mn-lt"/>
                  <a:ea typeface="+mn-ea"/>
                </a:rPr>
                <a:t>：要対策箇所</a:t>
              </a:r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4512" y="3920"/>
              <a:ext cx="234" cy="0"/>
            </a:xfrm>
            <a:custGeom>
              <a:avLst/>
              <a:gdLst>
                <a:gd name="connsiteX0" fmla="*/ 0 w 342900"/>
                <a:gd name="connsiteY0" fmla="*/ 0 h 0"/>
                <a:gd name="connsiteX1" fmla="*/ 342900 w 3429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900">
                  <a:moveTo>
                    <a:pt x="0" y="0"/>
                  </a:moveTo>
                  <a:lnTo>
                    <a:pt x="342900" y="0"/>
                  </a:lnTo>
                </a:path>
              </a:pathLst>
            </a:custGeom>
            <a:noFill/>
            <a:ln w="50800" cap="flat" cmpd="sng" algn="ctr">
              <a:solidFill>
                <a:srgbClr val="FF0000">
                  <a:alpha val="60000"/>
                </a:srgbClr>
              </a:solidFill>
              <a:prstDash val="sysDash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" name="テキスト ボックス 72"/>
            <p:cNvSpPr txBox="1">
              <a:spLocks noChangeArrowheads="1"/>
            </p:cNvSpPr>
            <p:nvPr/>
          </p:nvSpPr>
          <p:spPr bwMode="auto">
            <a:xfrm>
              <a:off x="4735" y="3836"/>
              <a:ext cx="9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1200" kern="0" dirty="0">
                  <a:solidFill>
                    <a:sysClr val="windowText" lastClr="000000"/>
                  </a:solidFill>
                  <a:latin typeface="+mn-lt"/>
                  <a:ea typeface="+mn-ea"/>
                </a:rPr>
                <a:t>：通学路（学校指定）</a:t>
              </a:r>
            </a:p>
          </p:txBody>
        </p:sp>
      </p:grpSp>
      <p:sp>
        <p:nvSpPr>
          <p:cNvPr id="12" name="Text Box 71"/>
          <p:cNvSpPr txBox="1">
            <a:spLocks noChangeArrowheads="1"/>
          </p:cNvSpPr>
          <p:nvPr/>
        </p:nvSpPr>
        <p:spPr bwMode="auto">
          <a:xfrm>
            <a:off x="2405031" y="-6350"/>
            <a:ext cx="889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900" dirty="0"/>
              <a:t>せいりょう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112000" y="3497263"/>
            <a:ext cx="796925" cy="204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r>
              <a:rPr lang="ja-JP" altLang="en-US" sz="1200" b="1">
                <a:solidFill>
                  <a:srgbClr val="3333FF"/>
                </a:solidFill>
              </a:rPr>
              <a:t>津宮小学校</a:t>
            </a:r>
          </a:p>
        </p:txBody>
      </p:sp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3" cstate="print"/>
          <a:srcRect l="17203" t="82143" r="80655" b="14429"/>
          <a:stretch>
            <a:fillRect/>
          </a:stretch>
        </p:blipFill>
        <p:spPr bwMode="auto">
          <a:xfrm>
            <a:off x="161925" y="6448425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37"/>
          <p:cNvSpPr>
            <a:spLocks/>
          </p:cNvSpPr>
          <p:nvPr/>
        </p:nvSpPr>
        <p:spPr bwMode="auto">
          <a:xfrm>
            <a:off x="7429500" y="4311650"/>
            <a:ext cx="755650" cy="1282700"/>
          </a:xfrm>
          <a:custGeom>
            <a:avLst/>
            <a:gdLst>
              <a:gd name="T0" fmla="*/ 0 w 476"/>
              <a:gd name="T1" fmla="*/ 0 h 808"/>
              <a:gd name="T2" fmla="*/ 80 w 476"/>
              <a:gd name="T3" fmla="*/ 104 h 808"/>
              <a:gd name="T4" fmla="*/ 192 w 476"/>
              <a:gd name="T5" fmla="*/ 220 h 808"/>
              <a:gd name="T6" fmla="*/ 196 w 476"/>
              <a:gd name="T7" fmla="*/ 284 h 808"/>
              <a:gd name="T8" fmla="*/ 268 w 476"/>
              <a:gd name="T9" fmla="*/ 304 h 808"/>
              <a:gd name="T10" fmla="*/ 292 w 476"/>
              <a:gd name="T11" fmla="*/ 436 h 808"/>
              <a:gd name="T12" fmla="*/ 276 w 476"/>
              <a:gd name="T13" fmla="*/ 620 h 808"/>
              <a:gd name="T14" fmla="*/ 336 w 476"/>
              <a:gd name="T15" fmla="*/ 744 h 808"/>
              <a:gd name="T16" fmla="*/ 476 w 476"/>
              <a:gd name="T17" fmla="*/ 808 h 8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6"/>
              <a:gd name="T28" fmla="*/ 0 h 808"/>
              <a:gd name="T29" fmla="*/ 476 w 476"/>
              <a:gd name="T30" fmla="*/ 808 h 8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6" h="808">
                <a:moveTo>
                  <a:pt x="0" y="0"/>
                </a:moveTo>
                <a:lnTo>
                  <a:pt x="80" y="104"/>
                </a:lnTo>
                <a:lnTo>
                  <a:pt x="192" y="220"/>
                </a:lnTo>
                <a:lnTo>
                  <a:pt x="196" y="284"/>
                </a:lnTo>
                <a:lnTo>
                  <a:pt x="268" y="304"/>
                </a:lnTo>
                <a:lnTo>
                  <a:pt x="292" y="436"/>
                </a:lnTo>
                <a:lnTo>
                  <a:pt x="276" y="620"/>
                </a:lnTo>
                <a:lnTo>
                  <a:pt x="336" y="744"/>
                </a:lnTo>
                <a:lnTo>
                  <a:pt x="476" y="808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" name="Line 88"/>
          <p:cNvSpPr>
            <a:spLocks noChangeShapeType="1"/>
          </p:cNvSpPr>
          <p:nvPr/>
        </p:nvSpPr>
        <p:spPr bwMode="auto">
          <a:xfrm>
            <a:off x="1600186" y="3678088"/>
            <a:ext cx="1051086" cy="1257422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7" name="正方形/長方形 15">
            <a:extLst>
              <a:ext uri="{FF2B5EF4-FFF2-40B4-BE49-F238E27FC236}">
                <a16:creationId xmlns:a16="http://schemas.microsoft.com/office/drawing/2014/main" id="{89AEB5FB-A638-4369-865C-B367B1759413}"/>
              </a:ext>
            </a:extLst>
          </p:cNvPr>
          <p:cNvSpPr/>
          <p:nvPr/>
        </p:nvSpPr>
        <p:spPr bwMode="auto">
          <a:xfrm>
            <a:off x="134144" y="1799737"/>
            <a:ext cx="1941512" cy="18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t" anchorCtr="0">
            <a:noAutofit/>
          </a:bodyPr>
          <a:lstStyle/>
          <a:p>
            <a:pPr marL="107950" indent="-107950">
              <a:defRPr/>
            </a:pP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５</a:t>
            </a:r>
            <a:r>
              <a:rPr lang="en-US" altLang="ja-JP" sz="1000" dirty="0">
                <a:solidFill>
                  <a:schemeClr val="tx1"/>
                </a:solidFill>
                <a:latin typeface="Arial" charset="0"/>
              </a:rPr>
              <a:t>.</a:t>
            </a: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歩道がなく危険</a:t>
            </a: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＜対策メニュー＞</a:t>
            </a: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・対策検討（生徒への注意等指導）</a:t>
            </a:r>
          </a:p>
        </p:txBody>
      </p:sp>
      <p:sp>
        <p:nvSpPr>
          <p:cNvPr id="29" name="円/楕円 121">
            <a:extLst>
              <a:ext uri="{FF2B5EF4-FFF2-40B4-BE49-F238E27FC236}">
                <a16:creationId xmlns:a16="http://schemas.microsoft.com/office/drawing/2014/main" id="{17026D69-B97C-4574-96FB-66DC16C87396}"/>
              </a:ext>
            </a:extLst>
          </p:cNvPr>
          <p:cNvSpPr>
            <a:spLocks noChangeArrowheads="1"/>
          </p:cNvSpPr>
          <p:nvPr/>
        </p:nvSpPr>
        <p:spPr bwMode="auto">
          <a:xfrm rot="20292793">
            <a:off x="2463270" y="5003754"/>
            <a:ext cx="389908" cy="115212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" lastClr="FFFFFF"/>
              </a:solidFill>
              <a:latin typeface="Arial"/>
              <a:ea typeface="ＭＳ Ｐゴシック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FB961B4-C21E-4DDC-BB3B-2BC1C3CBC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43" y="2020515"/>
            <a:ext cx="1411652" cy="1055258"/>
          </a:xfrm>
          <a:prstGeom prst="rect">
            <a:avLst/>
          </a:prstGeom>
        </p:spPr>
      </p:pic>
      <p:sp>
        <p:nvSpPr>
          <p:cNvPr id="28" name="円/楕円 121">
            <a:extLst>
              <a:ext uri="{FF2B5EF4-FFF2-40B4-BE49-F238E27FC236}">
                <a16:creationId xmlns:a16="http://schemas.microsoft.com/office/drawing/2014/main" id="{816A24B3-5FBA-443D-BDEF-44DC031AB37F}"/>
              </a:ext>
            </a:extLst>
          </p:cNvPr>
          <p:cNvSpPr>
            <a:spLocks noChangeArrowheads="1"/>
          </p:cNvSpPr>
          <p:nvPr/>
        </p:nvSpPr>
        <p:spPr bwMode="auto">
          <a:xfrm rot="7152566">
            <a:off x="5825434" y="3722175"/>
            <a:ext cx="478016" cy="249209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" lastClr="FFFFFF"/>
              </a:solidFill>
              <a:latin typeface="Arial"/>
              <a:ea typeface="ＭＳ Ｐゴシック"/>
            </a:endParaRPr>
          </a:p>
        </p:txBody>
      </p:sp>
      <p:sp>
        <p:nvSpPr>
          <p:cNvPr id="31" name="正方形/長方形 15">
            <a:extLst>
              <a:ext uri="{FF2B5EF4-FFF2-40B4-BE49-F238E27FC236}">
                <a16:creationId xmlns:a16="http://schemas.microsoft.com/office/drawing/2014/main" id="{B5C29A8D-FCFC-4834-83A6-CD49EF962A7B}"/>
              </a:ext>
            </a:extLst>
          </p:cNvPr>
          <p:cNvSpPr/>
          <p:nvPr/>
        </p:nvSpPr>
        <p:spPr bwMode="auto">
          <a:xfrm>
            <a:off x="7167382" y="770750"/>
            <a:ext cx="1817868" cy="22861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t" anchorCtr="0">
            <a:noAutofit/>
          </a:bodyPr>
          <a:lstStyle/>
          <a:p>
            <a:pPr marL="107950" indent="-107950">
              <a:defRPr/>
            </a:pPr>
            <a:r>
              <a:rPr lang="en-US" altLang="ja-JP" sz="1000" dirty="0">
                <a:solidFill>
                  <a:schemeClr val="tx1"/>
                </a:solidFill>
                <a:latin typeface="Arial" charset="0"/>
              </a:rPr>
              <a:t>10.</a:t>
            </a: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橋の幅が狭く、歩道がない</a:t>
            </a:r>
            <a:endParaRPr lang="en-US" altLang="ja-JP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ため通行が困難</a:t>
            </a: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en-US" altLang="ja-JP" sz="1000" i="1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en-US" altLang="ja-JP" sz="1000" i="1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＜対策メニュー＞</a:t>
            </a:r>
            <a:endParaRPr lang="en-US" altLang="ja-JP" sz="1000" i="1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 ・橋の増幅</a:t>
            </a:r>
          </a:p>
          <a:p>
            <a:pPr marL="107950" indent="-107950">
              <a:defRPr/>
            </a:pPr>
            <a:endParaRPr lang="ja-JP" altLang="en-US" sz="10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" name="正方形/長方形 15">
            <a:extLst>
              <a:ext uri="{FF2B5EF4-FFF2-40B4-BE49-F238E27FC236}">
                <a16:creationId xmlns:a16="http://schemas.microsoft.com/office/drawing/2014/main" id="{2183CFF8-3F1D-4116-8999-F1547189D09B}"/>
              </a:ext>
            </a:extLst>
          </p:cNvPr>
          <p:cNvSpPr/>
          <p:nvPr/>
        </p:nvSpPr>
        <p:spPr bwMode="auto">
          <a:xfrm>
            <a:off x="5171090" y="1162417"/>
            <a:ext cx="1847600" cy="19349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t" anchorCtr="0">
            <a:noAutofit/>
          </a:bodyPr>
          <a:lstStyle/>
          <a:p>
            <a:pPr marL="107950" indent="-107950">
              <a:defRPr/>
            </a:pPr>
            <a:r>
              <a:rPr lang="en-US" altLang="ja-JP" sz="1000" dirty="0">
                <a:solidFill>
                  <a:schemeClr val="tx1"/>
                </a:solidFill>
                <a:latin typeface="Arial" charset="0"/>
              </a:rPr>
              <a:t>9.</a:t>
            </a: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道幅が狭く、ガードレールがないため横の川へ転落の危険</a:t>
            </a: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en-US" altLang="ja-JP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en-US" altLang="ja-JP" sz="1000" i="1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＜対策メニュー＞</a:t>
            </a:r>
            <a:endParaRPr lang="en-US" altLang="ja-JP" sz="1000" i="1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・ガードレールの設置</a:t>
            </a:r>
          </a:p>
          <a:p>
            <a:pPr marL="107950" indent="-107950">
              <a:defRPr/>
            </a:pPr>
            <a:endParaRPr lang="ja-JP" altLang="en-US" sz="10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7" name="正方形/長方形 15">
            <a:extLst>
              <a:ext uri="{FF2B5EF4-FFF2-40B4-BE49-F238E27FC236}">
                <a16:creationId xmlns:a16="http://schemas.microsoft.com/office/drawing/2014/main" id="{0BA38908-7330-412E-ADA4-A7C10AC68147}"/>
              </a:ext>
            </a:extLst>
          </p:cNvPr>
          <p:cNvSpPr/>
          <p:nvPr/>
        </p:nvSpPr>
        <p:spPr bwMode="auto">
          <a:xfrm>
            <a:off x="7042402" y="3794826"/>
            <a:ext cx="1847600" cy="20782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t" anchorCtr="0">
            <a:noAutofit/>
          </a:bodyPr>
          <a:lstStyle/>
          <a:p>
            <a:pPr marL="107950" indent="-107950">
              <a:defRPr/>
            </a:pPr>
            <a:r>
              <a:rPr lang="en-US" altLang="ja-JP" sz="1000" dirty="0">
                <a:solidFill>
                  <a:schemeClr val="tx1"/>
                </a:solidFill>
                <a:latin typeface="Arial" charset="0"/>
              </a:rPr>
              <a:t>11.</a:t>
            </a: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道幅が狭く、歩道がないため</a:t>
            </a:r>
            <a:endParaRPr lang="en-US" altLang="ja-JP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通行が困難</a:t>
            </a:r>
            <a:endParaRPr lang="en-US" altLang="ja-JP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en-US" altLang="ja-JP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＜対策メニュー＞</a:t>
            </a: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・左右の水路（溝）に蓋を設置し、</a:t>
            </a:r>
            <a:endParaRPr lang="en-US" altLang="ja-JP" sz="1000" i="1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その上を通行可能にする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6ABFECFD-1E37-4411-9E56-51C89549356F}"/>
              </a:ext>
            </a:extLst>
          </p:cNvPr>
          <p:cNvCxnSpPr>
            <a:cxnSpLocks/>
          </p:cNvCxnSpPr>
          <p:nvPr/>
        </p:nvCxnSpPr>
        <p:spPr>
          <a:xfrm>
            <a:off x="5535998" y="3097384"/>
            <a:ext cx="401606" cy="7145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8A243567-5440-43D6-B5FE-447F1F19FB33}"/>
              </a:ext>
            </a:extLst>
          </p:cNvPr>
          <p:cNvCxnSpPr>
            <a:cxnSpLocks/>
          </p:cNvCxnSpPr>
          <p:nvPr/>
        </p:nvCxnSpPr>
        <p:spPr>
          <a:xfrm flipH="1">
            <a:off x="6211744" y="3074035"/>
            <a:ext cx="1247918" cy="72079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4E88D2C9-DC5E-4525-8885-451C96C639B8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6051197" y="3894151"/>
            <a:ext cx="991205" cy="9397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>
            <a:extLst>
              <a:ext uri="{FF2B5EF4-FFF2-40B4-BE49-F238E27FC236}">
                <a16:creationId xmlns:a16="http://schemas.microsoft.com/office/drawing/2014/main" id="{2D94795E-9503-420B-A128-21C4042CDC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3" y="4235998"/>
            <a:ext cx="1643083" cy="95569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1881DEB-744E-43BA-99C8-0286AD04BD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61" y="1752945"/>
            <a:ext cx="1684457" cy="92940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402915D-ABE0-4EEC-BFF7-9C78D8130C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9452" y="1229143"/>
            <a:ext cx="1620549" cy="1144274"/>
          </a:xfrm>
          <a:prstGeom prst="rect">
            <a:avLst/>
          </a:prstGeom>
        </p:spPr>
      </p:pic>
      <p:sp>
        <p:nvSpPr>
          <p:cNvPr id="38" name="円/楕円 121">
            <a:extLst>
              <a:ext uri="{FF2B5EF4-FFF2-40B4-BE49-F238E27FC236}">
                <a16:creationId xmlns:a16="http://schemas.microsoft.com/office/drawing/2014/main" id="{C02FF8CC-405B-49D3-9190-3F2751678DA4}"/>
              </a:ext>
            </a:extLst>
          </p:cNvPr>
          <p:cNvSpPr>
            <a:spLocks noChangeArrowheads="1"/>
          </p:cNvSpPr>
          <p:nvPr/>
        </p:nvSpPr>
        <p:spPr bwMode="auto">
          <a:xfrm rot="7822483" flipH="1">
            <a:off x="3697905" y="4712014"/>
            <a:ext cx="674972" cy="243843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" lastClr="FFFFFF"/>
              </a:solidFill>
              <a:latin typeface="Arial"/>
              <a:ea typeface="ＭＳ Ｐゴシック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B88D8892-268B-4E4D-8D99-4EE8C0464E94}"/>
              </a:ext>
            </a:extLst>
          </p:cNvPr>
          <p:cNvCxnSpPr>
            <a:cxnSpLocks/>
            <a:endCxn id="38" idx="5"/>
          </p:cNvCxnSpPr>
          <p:nvPr/>
        </p:nvCxnSpPr>
        <p:spPr>
          <a:xfrm flipH="1" flipV="1">
            <a:off x="4124299" y="4596288"/>
            <a:ext cx="622216" cy="964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15">
            <a:extLst>
              <a:ext uri="{FF2B5EF4-FFF2-40B4-BE49-F238E27FC236}">
                <a16:creationId xmlns:a16="http://schemas.microsoft.com/office/drawing/2014/main" id="{48C681AD-2A7F-49D5-AC6B-38A3DE4E2671}"/>
              </a:ext>
            </a:extLst>
          </p:cNvPr>
          <p:cNvSpPr/>
          <p:nvPr/>
        </p:nvSpPr>
        <p:spPr bwMode="auto">
          <a:xfrm>
            <a:off x="4513417" y="4720816"/>
            <a:ext cx="2222052" cy="18381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anchor="ctr">
            <a:spAutoFit/>
          </a:bodyPr>
          <a:lstStyle/>
          <a:p>
            <a:pPr marL="107950" indent="-107950">
              <a:defRPr/>
            </a:pPr>
            <a:r>
              <a:rPr lang="ja-JP" altLang="en-US" sz="1000">
                <a:solidFill>
                  <a:schemeClr val="tx1"/>
                </a:solidFill>
                <a:latin typeface="Arial" charset="0"/>
              </a:rPr>
              <a:t>街灯</a:t>
            </a: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が少なく暗い。</a:t>
            </a: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　　　　　　　　　　　　　　　　　</a:t>
            </a:r>
            <a:endParaRPr lang="en-US" altLang="ja-JP" sz="1000" i="1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＜対策メニュー＞</a:t>
            </a: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・街灯（防犯灯）の設置</a:t>
            </a: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【</a:t>
            </a: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江津市</a:t>
            </a: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】</a:t>
            </a:r>
            <a:endParaRPr lang="ja-JP" altLang="en-US" sz="1000" i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26C71E9-95F8-45C6-A257-8C35AEAA6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0927" y="5075560"/>
            <a:ext cx="1467540" cy="1100655"/>
          </a:xfrm>
          <a:prstGeom prst="rect">
            <a:avLst/>
          </a:prstGeom>
        </p:spPr>
      </p:pic>
      <p:sp>
        <p:nvSpPr>
          <p:cNvPr id="44" name="円/楕円 121">
            <a:extLst>
              <a:ext uri="{FF2B5EF4-FFF2-40B4-BE49-F238E27FC236}">
                <a16:creationId xmlns:a16="http://schemas.microsoft.com/office/drawing/2014/main" id="{06629A01-C263-4A72-8AC0-9CE92DA3BAA8}"/>
              </a:ext>
            </a:extLst>
          </p:cNvPr>
          <p:cNvSpPr>
            <a:spLocks noChangeArrowheads="1"/>
          </p:cNvSpPr>
          <p:nvPr/>
        </p:nvSpPr>
        <p:spPr bwMode="auto">
          <a:xfrm rot="7822483" flipH="1">
            <a:off x="3437650" y="4464645"/>
            <a:ext cx="810525" cy="270278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" lastClr="FFFFFF"/>
              </a:solidFill>
              <a:latin typeface="Arial"/>
              <a:ea typeface="ＭＳ Ｐゴシック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DC744250-EBF6-4FB5-94CE-8BC0F372CF45}"/>
              </a:ext>
            </a:extLst>
          </p:cNvPr>
          <p:cNvCxnSpPr>
            <a:cxnSpLocks/>
          </p:cNvCxnSpPr>
          <p:nvPr/>
        </p:nvCxnSpPr>
        <p:spPr>
          <a:xfrm flipH="1" flipV="1">
            <a:off x="4134807" y="4287700"/>
            <a:ext cx="1322004" cy="4261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70">
            <a:extLst>
              <a:ext uri="{FF2B5EF4-FFF2-40B4-BE49-F238E27FC236}">
                <a16:creationId xmlns:a16="http://schemas.microsoft.com/office/drawing/2014/main" id="{77C4FA1D-A03F-4DEA-9202-7A9D4AF55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447" y="14496"/>
            <a:ext cx="1283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900" dirty="0"/>
              <a:t>ご　う　つ　し　り　つ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5">
            <a:extLst>
              <a:ext uri="{FF2B5EF4-FFF2-40B4-BE49-F238E27FC236}">
                <a16:creationId xmlns:a16="http://schemas.microsoft.com/office/drawing/2014/main" id="{BAD15E75-8811-4817-91D1-BD822735F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619" t="13715" r="25238" b="17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CA544A4A-B4ED-41D8-BA29-52D6C0DE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203" t="82143" r="80655" b="14429"/>
          <a:stretch>
            <a:fillRect/>
          </a:stretch>
        </p:blipFill>
        <p:spPr bwMode="auto">
          <a:xfrm>
            <a:off x="161925" y="6448425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2">
            <a:extLst>
              <a:ext uri="{FF2B5EF4-FFF2-40B4-BE49-F238E27FC236}">
                <a16:creationId xmlns:a16="http://schemas.microsoft.com/office/drawing/2014/main" id="{6B99EE7B-5435-42E7-8CAB-942A6A2E5EF5}"/>
              </a:ext>
            </a:extLst>
          </p:cNvPr>
          <p:cNvGrpSpPr>
            <a:grpSpLocks/>
          </p:cNvGrpSpPr>
          <p:nvPr/>
        </p:nvGrpSpPr>
        <p:grpSpPr bwMode="auto">
          <a:xfrm>
            <a:off x="6996113" y="5965825"/>
            <a:ext cx="2093912" cy="828675"/>
            <a:chOff x="4414" y="3759"/>
            <a:chExt cx="1319" cy="522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4FF219E-89E4-478B-8532-A25C2526F96E}"/>
                </a:ext>
              </a:extLst>
            </p:cNvPr>
            <p:cNvSpPr/>
            <p:nvPr/>
          </p:nvSpPr>
          <p:spPr>
            <a:xfrm>
              <a:off x="4414" y="3759"/>
              <a:ext cx="1319" cy="522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" lastClr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" name="円/楕円 5">
              <a:extLst>
                <a:ext uri="{FF2B5EF4-FFF2-40B4-BE49-F238E27FC236}">
                  <a16:creationId xmlns:a16="http://schemas.microsoft.com/office/drawing/2014/main" id="{B2DFB1B5-2C40-4EDE-B486-0EC820670CBB}"/>
                </a:ext>
              </a:extLst>
            </p:cNvPr>
            <p:cNvSpPr/>
            <p:nvPr/>
          </p:nvSpPr>
          <p:spPr>
            <a:xfrm>
              <a:off x="4601" y="4096"/>
              <a:ext cx="105" cy="97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" lastClr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4" name="テキスト ボックス 69">
              <a:extLst>
                <a:ext uri="{FF2B5EF4-FFF2-40B4-BE49-F238E27FC236}">
                  <a16:creationId xmlns:a16="http://schemas.microsoft.com/office/drawing/2014/main" id="{DBDDE49A-E810-47C2-B233-F05311606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" y="4060"/>
              <a:ext cx="6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1200" kern="0" dirty="0">
                  <a:solidFill>
                    <a:sysClr val="windowText" lastClr="000000"/>
                  </a:solidFill>
                  <a:latin typeface="+mn-lt"/>
                  <a:ea typeface="+mn-ea"/>
                </a:rPr>
                <a:t>：要対策箇所</a:t>
              </a:r>
            </a:p>
          </p:txBody>
        </p:sp>
        <p:sp>
          <p:nvSpPr>
            <p:cNvPr id="15" name="フリーフォーム 7">
              <a:extLst>
                <a:ext uri="{FF2B5EF4-FFF2-40B4-BE49-F238E27FC236}">
                  <a16:creationId xmlns:a16="http://schemas.microsoft.com/office/drawing/2014/main" id="{B589C73B-2F7E-45C4-B7C4-8ADBCDF0D96F}"/>
                </a:ext>
              </a:extLst>
            </p:cNvPr>
            <p:cNvSpPr/>
            <p:nvPr/>
          </p:nvSpPr>
          <p:spPr>
            <a:xfrm>
              <a:off x="4512" y="3920"/>
              <a:ext cx="234" cy="0"/>
            </a:xfrm>
            <a:custGeom>
              <a:avLst/>
              <a:gdLst>
                <a:gd name="connsiteX0" fmla="*/ 0 w 342900"/>
                <a:gd name="connsiteY0" fmla="*/ 0 h 0"/>
                <a:gd name="connsiteX1" fmla="*/ 342900 w 3429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900">
                  <a:moveTo>
                    <a:pt x="0" y="0"/>
                  </a:moveTo>
                  <a:lnTo>
                    <a:pt x="342900" y="0"/>
                  </a:lnTo>
                </a:path>
              </a:pathLst>
            </a:custGeom>
            <a:noFill/>
            <a:ln w="50800" cap="flat" cmpd="sng" algn="ctr">
              <a:solidFill>
                <a:srgbClr val="FF0000">
                  <a:alpha val="60000"/>
                </a:srgbClr>
              </a:solidFill>
              <a:prstDash val="sysDash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6" name="テキスト ボックス 72">
              <a:extLst>
                <a:ext uri="{FF2B5EF4-FFF2-40B4-BE49-F238E27FC236}">
                  <a16:creationId xmlns:a16="http://schemas.microsoft.com/office/drawing/2014/main" id="{958F8BE3-0912-46F1-913D-9579AD9BF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5" y="3836"/>
              <a:ext cx="9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1200" kern="0" dirty="0">
                  <a:solidFill>
                    <a:sysClr val="windowText" lastClr="000000"/>
                  </a:solidFill>
                  <a:latin typeface="+mn-lt"/>
                  <a:ea typeface="+mn-ea"/>
                </a:rPr>
                <a:t>：通学路（学校指定）</a:t>
              </a:r>
            </a:p>
          </p:txBody>
        </p:sp>
      </p:grpSp>
      <p:sp>
        <p:nvSpPr>
          <p:cNvPr id="23" name="テキスト ボックス 4">
            <a:extLst>
              <a:ext uri="{FF2B5EF4-FFF2-40B4-BE49-F238E27FC236}">
                <a16:creationId xmlns:a16="http://schemas.microsoft.com/office/drawing/2014/main" id="{54C0D1B3-7788-41AC-8529-D2E0C54F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85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200" dirty="0">
                <a:latin typeface="Calibri" pitchFamily="34" charset="0"/>
              </a:rPr>
              <a:t>島根県　江津市立　青陵中学校校区　通学路対策箇所図（３）　　</a:t>
            </a:r>
            <a:r>
              <a:rPr lang="en-US" altLang="ja-JP" sz="1400" dirty="0">
                <a:latin typeface="Calibri" pitchFamily="34" charset="0"/>
              </a:rPr>
              <a:t> R4</a:t>
            </a:r>
            <a:r>
              <a:rPr lang="ja-JP" altLang="en-US" sz="1400" dirty="0">
                <a:latin typeface="Calibri" pitchFamily="34" charset="0"/>
              </a:rPr>
              <a:t>年</a:t>
            </a:r>
            <a:r>
              <a:rPr lang="en-US" altLang="ja-JP" sz="1400" dirty="0">
                <a:latin typeface="Calibri" pitchFamily="34" charset="0"/>
              </a:rPr>
              <a:t>10</a:t>
            </a:r>
            <a:r>
              <a:rPr lang="ja-JP" altLang="en-US" sz="1400" dirty="0">
                <a:latin typeface="Calibri" pitchFamily="34" charset="0"/>
              </a:rPr>
              <a:t>月現在</a:t>
            </a:r>
            <a:r>
              <a:rPr lang="ja-JP" altLang="en-US" sz="2400" dirty="0">
                <a:latin typeface="Calibri" pitchFamily="34" charset="0"/>
              </a:rPr>
              <a:t>　　</a:t>
            </a:r>
            <a:endParaRPr lang="ja-JP" altLang="en-US" sz="1200" dirty="0">
              <a:latin typeface="Calibri" pitchFamily="34" charset="0"/>
            </a:endParaRPr>
          </a:p>
        </p:txBody>
      </p:sp>
      <p:sp>
        <p:nvSpPr>
          <p:cNvPr id="25" name="正方形/長方形 15">
            <a:extLst>
              <a:ext uri="{FF2B5EF4-FFF2-40B4-BE49-F238E27FC236}">
                <a16:creationId xmlns:a16="http://schemas.microsoft.com/office/drawing/2014/main" id="{37275B45-DB6C-4A0B-A54D-EFDD866B461B}"/>
              </a:ext>
            </a:extLst>
          </p:cNvPr>
          <p:cNvSpPr/>
          <p:nvPr/>
        </p:nvSpPr>
        <p:spPr bwMode="auto">
          <a:xfrm>
            <a:off x="883221" y="1109809"/>
            <a:ext cx="1941512" cy="18381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>
            <a:spAutoFit/>
          </a:bodyPr>
          <a:lstStyle/>
          <a:p>
            <a:pPr marL="107950" indent="-107950">
              <a:defRPr/>
            </a:pPr>
            <a:r>
              <a:rPr lang="en-US" altLang="ja-JP" sz="1000" dirty="0">
                <a:solidFill>
                  <a:schemeClr val="tx1"/>
                </a:solidFill>
                <a:latin typeface="Arial" charset="0"/>
              </a:rPr>
              <a:t>6.</a:t>
            </a:r>
            <a:r>
              <a:rPr lang="ja-JP" altLang="en-US" sz="1000" dirty="0">
                <a:solidFill>
                  <a:schemeClr val="tx1"/>
                </a:solidFill>
                <a:latin typeface="Arial" charset="0"/>
              </a:rPr>
              <a:t>歩道が狭い　街灯がなく暗い</a:t>
            </a: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endParaRPr lang="ja-JP" altLang="en-US" sz="1000" dirty="0">
              <a:solidFill>
                <a:schemeClr val="tx1"/>
              </a:solidFill>
              <a:latin typeface="Arial" charset="0"/>
            </a:endParaRP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＜対策メニュー＞</a:t>
            </a:r>
          </a:p>
          <a:p>
            <a:pPr marL="107950" indent="-107950">
              <a:defRPr/>
            </a:pP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・対策検討（生徒への注意等指導）</a:t>
            </a: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【</a:t>
            </a:r>
            <a:r>
              <a:rPr lang="ja-JP" altLang="en-US" sz="1000" i="1" dirty="0">
                <a:solidFill>
                  <a:schemeClr val="tx1"/>
                </a:solidFill>
                <a:latin typeface="Arial" charset="0"/>
              </a:rPr>
              <a:t>江津市</a:t>
            </a:r>
            <a:r>
              <a:rPr lang="en-US" altLang="ja-JP" sz="1000" i="1" dirty="0">
                <a:solidFill>
                  <a:schemeClr val="tx1"/>
                </a:solidFill>
                <a:latin typeface="Arial" charset="0"/>
              </a:rPr>
              <a:t>】</a:t>
            </a:r>
            <a:endParaRPr lang="ja-JP" altLang="en-US" sz="10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" name="円/楕円 121">
            <a:extLst>
              <a:ext uri="{FF2B5EF4-FFF2-40B4-BE49-F238E27FC236}">
                <a16:creationId xmlns:a16="http://schemas.microsoft.com/office/drawing/2014/main" id="{AB8901AF-92AB-4B04-9D82-EC46DB24BFD5}"/>
              </a:ext>
            </a:extLst>
          </p:cNvPr>
          <p:cNvSpPr>
            <a:spLocks noChangeArrowheads="1"/>
          </p:cNvSpPr>
          <p:nvPr/>
        </p:nvSpPr>
        <p:spPr bwMode="auto">
          <a:xfrm rot="3708410">
            <a:off x="3298399" y="3559765"/>
            <a:ext cx="269291" cy="577621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" lastClr="FFFFFF"/>
              </a:solidFill>
              <a:latin typeface="Arial"/>
              <a:ea typeface="ＭＳ Ｐゴシック"/>
            </a:endParaRPr>
          </a:p>
        </p:txBody>
      </p:sp>
      <p:sp>
        <p:nvSpPr>
          <p:cNvPr id="27" name="Line 88">
            <a:extLst>
              <a:ext uri="{FF2B5EF4-FFF2-40B4-BE49-F238E27FC236}">
                <a16:creationId xmlns:a16="http://schemas.microsoft.com/office/drawing/2014/main" id="{3235DE00-25CE-4CF8-A1FB-81A5A48FB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5572" y="2918972"/>
            <a:ext cx="1260946" cy="8570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B49B09E-E797-40D9-BD8B-18650425A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541" y="1354143"/>
            <a:ext cx="1367309" cy="1044764"/>
          </a:xfrm>
          <a:prstGeom prst="rect">
            <a:avLst/>
          </a:prstGeom>
        </p:spPr>
      </p:pic>
      <p:sp>
        <p:nvSpPr>
          <p:cNvPr id="17" name="Text Box 70">
            <a:extLst>
              <a:ext uri="{FF2B5EF4-FFF2-40B4-BE49-F238E27FC236}">
                <a16:creationId xmlns:a16="http://schemas.microsoft.com/office/drawing/2014/main" id="{5687CCCC-F2E6-4F3E-905C-D70120DE3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447" y="14496"/>
            <a:ext cx="1283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900" dirty="0"/>
              <a:t>ご　う　つ　し　り　つ</a:t>
            </a:r>
          </a:p>
        </p:txBody>
      </p:sp>
      <p:sp>
        <p:nvSpPr>
          <p:cNvPr id="18" name="Text Box 71">
            <a:extLst>
              <a:ext uri="{FF2B5EF4-FFF2-40B4-BE49-F238E27FC236}">
                <a16:creationId xmlns:a16="http://schemas.microsoft.com/office/drawing/2014/main" id="{10B4A8BB-5138-4282-9EB9-098F141AC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344" y="2232"/>
            <a:ext cx="889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900" dirty="0"/>
              <a:t>せいりょう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50800">
          <a:solidFill>
            <a:schemeClr val="bg1">
              <a:lumMod val="50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221</Words>
  <Application>Microsoft Office PowerPoint</Application>
  <PresentationFormat>画面に合わせる (4:3)</PresentationFormat>
  <Paragraphs>114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青陵中02_教頭</dc:creator>
  <cp:lastModifiedBy>学校05</cp:lastModifiedBy>
  <cp:revision>15</cp:revision>
  <cp:lastPrinted>2022-10-21T12:16:06Z</cp:lastPrinted>
  <dcterms:modified xsi:type="dcterms:W3CDTF">2022-10-21T13:35:38Z</dcterms:modified>
</cp:coreProperties>
</file>