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4" r:id="rId4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 autoAdjust="0"/>
    <p:restoredTop sz="95147" autoAdjust="0"/>
  </p:normalViewPr>
  <p:slideViewPr>
    <p:cSldViewPr snapToGrid="0">
      <p:cViewPr varScale="1">
        <p:scale>
          <a:sx n="63" d="100"/>
          <a:sy n="63" d="100"/>
        </p:scale>
        <p:origin x="7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10185-CB0B-43AA-BF5F-9D9C54471DAC}" type="datetimeFigureOut">
              <a:rPr kumimoji="1" lang="ja-JP" altLang="en-US" smtClean="0"/>
              <a:t>2023/7/11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B8FB5-5411-4285-92B0-A0D5E5C557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885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2012-2926-4BA1-9909-80E85DD47448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9F71-8C60-4FF4-B334-4A84B49DA48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E68C7-7E2A-4E26-9585-13E64EAD69B5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3FD9B-4059-4D43-85DF-BC01EC619F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FE62-C80C-4507-9BCA-80F9488E5F29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0177-F57D-4125-B7C3-61487D4074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DDA2-346B-4F1E-BAC8-CB3834DF7E34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55E45-B7A4-4F9A-BECD-F06DF33E94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0872-8B91-4D07-B84E-8F6BF347F7EE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AEB1-56EC-4A4C-A23F-C6900FB069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598C-6E7C-4A33-8BB6-CFFFB427DBB6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CDF2-FDA6-469A-A615-C720AF5971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737-A274-4907-9732-76FA923CFC82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A1420-268F-4137-8DAA-3C1A58F54E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D10-2AD0-439C-BE71-FD1BD1D451BD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92C26-B5A0-485D-A056-5782ED809A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B255-AC61-49BE-9092-E98663EABC71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B549-92D0-4258-91E5-FB3B3A4AE6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63E1-8CF9-48CF-BE2B-D53C30D1D3FD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F974-0499-470B-9780-870FC12B66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F42C-69C9-4CA2-87FA-755898DA9738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6930-9ADA-41AE-B3D5-69D5DD899FB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08FC5DD-2A3A-4866-BAC8-DFCFFAECC1D0}" type="datetimeFigureOut">
              <a:rPr lang="ja-JP" altLang="en-US"/>
              <a:pPr>
                <a:defRPr/>
              </a:pPr>
              <a:t>2023/7/11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19AFFF-98EF-4FF5-9317-FD0A76D2EE2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5"/>
          <p:cNvPicPr>
            <a:picLocks noChangeAspect="1" noChangeArrowheads="1"/>
          </p:cNvPicPr>
          <p:nvPr/>
        </p:nvPicPr>
        <p:blipFill>
          <a:blip r:embed="rId2" cstate="print"/>
          <a:srcRect l="17619" t="13715" r="25238" b="17715"/>
          <a:stretch>
            <a:fillRect/>
          </a:stretch>
        </p:blipFill>
        <p:spPr bwMode="auto">
          <a:xfrm>
            <a:off x="0" y="-5442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川波小学校校区　通学路対策箇所図（１）　　</a:t>
            </a:r>
            <a:r>
              <a:rPr lang="en-US" altLang="ja-JP" sz="1400" dirty="0">
                <a:latin typeface="Calibri" pitchFamily="34" charset="0"/>
              </a:rPr>
              <a:t>R4</a:t>
            </a:r>
            <a:r>
              <a:rPr lang="ja-JP" altLang="en-US" sz="1400" dirty="0">
                <a:latin typeface="Calibri" pitchFamily="34" charset="0"/>
              </a:rPr>
              <a:t>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>
                <a:latin typeface="Calibri" pitchFamily="34" charset="0"/>
              </a:rPr>
              <a:t>月現在</a:t>
            </a:r>
            <a:r>
              <a:rPr lang="ja-JP" altLang="en-US" sz="2200" dirty="0">
                <a:latin typeface="Calibri" pitchFamily="34" charset="0"/>
              </a:rPr>
              <a:t>　　　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13315" name="Group 82"/>
          <p:cNvGrpSpPr>
            <a:grpSpLocks/>
          </p:cNvGrpSpPr>
          <p:nvPr/>
        </p:nvGrpSpPr>
        <p:grpSpPr bwMode="auto">
          <a:xfrm>
            <a:off x="6821488" y="5900738"/>
            <a:ext cx="2093912" cy="828675"/>
            <a:chOff x="4414" y="3759"/>
            <a:chExt cx="1319" cy="522"/>
          </a:xfrm>
        </p:grpSpPr>
        <p:sp>
          <p:nvSpPr>
            <p:cNvPr id="91" name="正方形/長方形 90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3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5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3318" name="Text Box 71"/>
          <p:cNvSpPr txBox="1">
            <a:spLocks noChangeArrowheads="1"/>
          </p:cNvSpPr>
          <p:nvPr/>
        </p:nvSpPr>
        <p:spPr bwMode="auto">
          <a:xfrm>
            <a:off x="2345037" y="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/>
              <a:t>か　わ　な　み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3233137" y="3038475"/>
            <a:ext cx="860364" cy="2064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川波小学校</a:t>
            </a:r>
          </a:p>
        </p:txBody>
      </p:sp>
      <p:grpSp>
        <p:nvGrpSpPr>
          <p:cNvPr id="13323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3333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4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5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6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37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13338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13339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13324" name="Picture 44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Freeform 46"/>
          <p:cNvSpPr>
            <a:spLocks/>
          </p:cNvSpPr>
          <p:nvPr/>
        </p:nvSpPr>
        <p:spPr bwMode="auto">
          <a:xfrm>
            <a:off x="2018098" y="3238500"/>
            <a:ext cx="2430077" cy="3075562"/>
          </a:xfrm>
          <a:custGeom>
            <a:avLst/>
            <a:gdLst>
              <a:gd name="T0" fmla="*/ 0 w 1474"/>
              <a:gd name="T1" fmla="*/ 1752 h 1752"/>
              <a:gd name="T2" fmla="*/ 10 w 1474"/>
              <a:gd name="T3" fmla="*/ 1446 h 1752"/>
              <a:gd name="T4" fmla="*/ 37 w 1474"/>
              <a:gd name="T5" fmla="*/ 1413 h 1752"/>
              <a:gd name="T6" fmla="*/ 55 w 1474"/>
              <a:gd name="T7" fmla="*/ 1338 h 1752"/>
              <a:gd name="T8" fmla="*/ 115 w 1474"/>
              <a:gd name="T9" fmla="*/ 1242 h 1752"/>
              <a:gd name="T10" fmla="*/ 121 w 1474"/>
              <a:gd name="T11" fmla="*/ 1152 h 1752"/>
              <a:gd name="T12" fmla="*/ 160 w 1474"/>
              <a:gd name="T13" fmla="*/ 1011 h 1752"/>
              <a:gd name="T14" fmla="*/ 184 w 1474"/>
              <a:gd name="T15" fmla="*/ 954 h 1752"/>
              <a:gd name="T16" fmla="*/ 175 w 1474"/>
              <a:gd name="T17" fmla="*/ 894 h 1752"/>
              <a:gd name="T18" fmla="*/ 217 w 1474"/>
              <a:gd name="T19" fmla="*/ 819 h 1752"/>
              <a:gd name="T20" fmla="*/ 205 w 1474"/>
              <a:gd name="T21" fmla="*/ 798 h 1752"/>
              <a:gd name="T22" fmla="*/ 559 w 1474"/>
              <a:gd name="T23" fmla="*/ 501 h 1752"/>
              <a:gd name="T24" fmla="*/ 721 w 1474"/>
              <a:gd name="T25" fmla="*/ 486 h 1752"/>
              <a:gd name="T26" fmla="*/ 841 w 1474"/>
              <a:gd name="T27" fmla="*/ 375 h 1752"/>
              <a:gd name="T28" fmla="*/ 913 w 1474"/>
              <a:gd name="T29" fmla="*/ 336 h 1752"/>
              <a:gd name="T30" fmla="*/ 1249 w 1474"/>
              <a:gd name="T31" fmla="*/ 264 h 1752"/>
              <a:gd name="T32" fmla="*/ 1474 w 1474"/>
              <a:gd name="T33" fmla="*/ 219 h 1752"/>
              <a:gd name="T34" fmla="*/ 1435 w 1474"/>
              <a:gd name="T35" fmla="*/ 144 h 1752"/>
              <a:gd name="T36" fmla="*/ 1417 w 1474"/>
              <a:gd name="T37" fmla="*/ 153 h 1752"/>
              <a:gd name="T38" fmla="*/ 1309 w 1474"/>
              <a:gd name="T39" fmla="*/ 0 h 17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74"/>
              <a:gd name="T61" fmla="*/ 0 h 1752"/>
              <a:gd name="T62" fmla="*/ 1474 w 1474"/>
              <a:gd name="T63" fmla="*/ 1752 h 1752"/>
              <a:gd name="connsiteX0" fmla="*/ 838 w 9955"/>
              <a:gd name="connsiteY0" fmla="*/ 11058 h 11058"/>
              <a:gd name="connsiteX1" fmla="*/ 23 w 9955"/>
              <a:gd name="connsiteY1" fmla="*/ 8253 h 11058"/>
              <a:gd name="connsiteX2" fmla="*/ 206 w 9955"/>
              <a:gd name="connsiteY2" fmla="*/ 8065 h 11058"/>
              <a:gd name="connsiteX3" fmla="*/ 328 w 9955"/>
              <a:gd name="connsiteY3" fmla="*/ 7637 h 11058"/>
              <a:gd name="connsiteX4" fmla="*/ 735 w 9955"/>
              <a:gd name="connsiteY4" fmla="*/ 7089 h 11058"/>
              <a:gd name="connsiteX5" fmla="*/ 776 w 9955"/>
              <a:gd name="connsiteY5" fmla="*/ 6575 h 11058"/>
              <a:gd name="connsiteX6" fmla="*/ 1040 w 9955"/>
              <a:gd name="connsiteY6" fmla="*/ 5771 h 11058"/>
              <a:gd name="connsiteX7" fmla="*/ 1203 w 9955"/>
              <a:gd name="connsiteY7" fmla="*/ 5445 h 11058"/>
              <a:gd name="connsiteX8" fmla="*/ 1142 w 9955"/>
              <a:gd name="connsiteY8" fmla="*/ 5103 h 11058"/>
              <a:gd name="connsiteX9" fmla="*/ 1427 w 9955"/>
              <a:gd name="connsiteY9" fmla="*/ 4675 h 11058"/>
              <a:gd name="connsiteX10" fmla="*/ 1346 w 9955"/>
              <a:gd name="connsiteY10" fmla="*/ 4555 h 11058"/>
              <a:gd name="connsiteX11" fmla="*/ 3747 w 9955"/>
              <a:gd name="connsiteY11" fmla="*/ 2860 h 11058"/>
              <a:gd name="connsiteX12" fmla="*/ 4846 w 9955"/>
              <a:gd name="connsiteY12" fmla="*/ 2774 h 11058"/>
              <a:gd name="connsiteX13" fmla="*/ 5661 w 9955"/>
              <a:gd name="connsiteY13" fmla="*/ 2140 h 11058"/>
              <a:gd name="connsiteX14" fmla="*/ 6149 w 9955"/>
              <a:gd name="connsiteY14" fmla="*/ 1918 h 11058"/>
              <a:gd name="connsiteX15" fmla="*/ 8429 w 9955"/>
              <a:gd name="connsiteY15" fmla="*/ 1507 h 11058"/>
              <a:gd name="connsiteX16" fmla="*/ 9955 w 9955"/>
              <a:gd name="connsiteY16" fmla="*/ 1250 h 11058"/>
              <a:gd name="connsiteX17" fmla="*/ 9690 w 9955"/>
              <a:gd name="connsiteY17" fmla="*/ 822 h 11058"/>
              <a:gd name="connsiteX18" fmla="*/ 9568 w 9955"/>
              <a:gd name="connsiteY18" fmla="*/ 873 h 11058"/>
              <a:gd name="connsiteX19" fmla="*/ 8836 w 9955"/>
              <a:gd name="connsiteY19" fmla="*/ 0 h 11058"/>
              <a:gd name="connsiteX0" fmla="*/ 1274 w 10432"/>
              <a:gd name="connsiteY0" fmla="*/ 10000 h 10000"/>
              <a:gd name="connsiteX1" fmla="*/ 455 w 10432"/>
              <a:gd name="connsiteY1" fmla="*/ 7463 h 10000"/>
              <a:gd name="connsiteX2" fmla="*/ 639 w 10432"/>
              <a:gd name="connsiteY2" fmla="*/ 7293 h 10000"/>
              <a:gd name="connsiteX3" fmla="*/ 761 w 10432"/>
              <a:gd name="connsiteY3" fmla="*/ 6906 h 10000"/>
              <a:gd name="connsiteX4" fmla="*/ 1170 w 10432"/>
              <a:gd name="connsiteY4" fmla="*/ 6411 h 10000"/>
              <a:gd name="connsiteX5" fmla="*/ 1212 w 10432"/>
              <a:gd name="connsiteY5" fmla="*/ 5946 h 10000"/>
              <a:gd name="connsiteX6" fmla="*/ 1477 w 10432"/>
              <a:gd name="connsiteY6" fmla="*/ 5219 h 10000"/>
              <a:gd name="connsiteX7" fmla="*/ 1640 w 10432"/>
              <a:gd name="connsiteY7" fmla="*/ 4924 h 10000"/>
              <a:gd name="connsiteX8" fmla="*/ 1579 w 10432"/>
              <a:gd name="connsiteY8" fmla="*/ 4615 h 10000"/>
              <a:gd name="connsiteX9" fmla="*/ 1865 w 10432"/>
              <a:gd name="connsiteY9" fmla="*/ 4228 h 10000"/>
              <a:gd name="connsiteX10" fmla="*/ 1784 w 10432"/>
              <a:gd name="connsiteY10" fmla="*/ 4119 h 10000"/>
              <a:gd name="connsiteX11" fmla="*/ 4196 w 10432"/>
              <a:gd name="connsiteY11" fmla="*/ 2586 h 10000"/>
              <a:gd name="connsiteX12" fmla="*/ 5300 w 10432"/>
              <a:gd name="connsiteY12" fmla="*/ 2509 h 10000"/>
              <a:gd name="connsiteX13" fmla="*/ 6119 w 10432"/>
              <a:gd name="connsiteY13" fmla="*/ 1935 h 10000"/>
              <a:gd name="connsiteX14" fmla="*/ 6609 w 10432"/>
              <a:gd name="connsiteY14" fmla="*/ 1734 h 10000"/>
              <a:gd name="connsiteX15" fmla="*/ 8899 w 10432"/>
              <a:gd name="connsiteY15" fmla="*/ 1363 h 10000"/>
              <a:gd name="connsiteX16" fmla="*/ 10432 w 10432"/>
              <a:gd name="connsiteY16" fmla="*/ 1130 h 10000"/>
              <a:gd name="connsiteX17" fmla="*/ 10166 w 10432"/>
              <a:gd name="connsiteY17" fmla="*/ 743 h 10000"/>
              <a:gd name="connsiteX18" fmla="*/ 10043 w 10432"/>
              <a:gd name="connsiteY18" fmla="*/ 789 h 10000"/>
              <a:gd name="connsiteX19" fmla="*/ 9308 w 10432"/>
              <a:gd name="connsiteY1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432" h="10000">
                <a:moveTo>
                  <a:pt x="1274" y="10000"/>
                </a:moveTo>
                <a:cubicBezTo>
                  <a:pt x="0" y="9060"/>
                  <a:pt x="432" y="7990"/>
                  <a:pt x="455" y="7463"/>
                </a:cubicBezTo>
                <a:cubicBezTo>
                  <a:pt x="516" y="7406"/>
                  <a:pt x="578" y="7350"/>
                  <a:pt x="639" y="7293"/>
                </a:cubicBezTo>
                <a:cubicBezTo>
                  <a:pt x="680" y="7164"/>
                  <a:pt x="720" y="7036"/>
                  <a:pt x="761" y="6906"/>
                </a:cubicBezTo>
                <a:lnTo>
                  <a:pt x="1170" y="6411"/>
                </a:lnTo>
                <a:cubicBezTo>
                  <a:pt x="1184" y="6256"/>
                  <a:pt x="1197" y="6101"/>
                  <a:pt x="1212" y="5946"/>
                </a:cubicBezTo>
                <a:lnTo>
                  <a:pt x="1477" y="5219"/>
                </a:lnTo>
                <a:cubicBezTo>
                  <a:pt x="1531" y="5120"/>
                  <a:pt x="1586" y="5023"/>
                  <a:pt x="1640" y="4924"/>
                </a:cubicBezTo>
                <a:cubicBezTo>
                  <a:pt x="1620" y="4821"/>
                  <a:pt x="1599" y="4718"/>
                  <a:pt x="1579" y="4615"/>
                </a:cubicBezTo>
                <a:lnTo>
                  <a:pt x="1865" y="4228"/>
                </a:lnTo>
                <a:cubicBezTo>
                  <a:pt x="1838" y="4192"/>
                  <a:pt x="1811" y="4155"/>
                  <a:pt x="1784" y="4119"/>
                </a:cubicBezTo>
                <a:lnTo>
                  <a:pt x="4196" y="2586"/>
                </a:lnTo>
                <a:lnTo>
                  <a:pt x="5300" y="2509"/>
                </a:lnTo>
                <a:lnTo>
                  <a:pt x="6119" y="1935"/>
                </a:lnTo>
                <a:lnTo>
                  <a:pt x="6609" y="1734"/>
                </a:lnTo>
                <a:lnTo>
                  <a:pt x="8899" y="1363"/>
                </a:lnTo>
                <a:lnTo>
                  <a:pt x="10432" y="1130"/>
                </a:lnTo>
                <a:lnTo>
                  <a:pt x="10166" y="743"/>
                </a:lnTo>
                <a:lnTo>
                  <a:pt x="10043" y="789"/>
                </a:lnTo>
                <a:lnTo>
                  <a:pt x="9308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6" name="Line 47"/>
          <p:cNvSpPr>
            <a:spLocks noChangeShapeType="1"/>
          </p:cNvSpPr>
          <p:nvPr/>
        </p:nvSpPr>
        <p:spPr bwMode="auto">
          <a:xfrm>
            <a:off x="2166938" y="5495925"/>
            <a:ext cx="309562" cy="52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7" name="Freeform 48"/>
          <p:cNvSpPr>
            <a:spLocks/>
          </p:cNvSpPr>
          <p:nvPr/>
        </p:nvSpPr>
        <p:spPr bwMode="auto">
          <a:xfrm>
            <a:off x="4400550" y="2862263"/>
            <a:ext cx="2447925" cy="600075"/>
          </a:xfrm>
          <a:custGeom>
            <a:avLst/>
            <a:gdLst>
              <a:gd name="T0" fmla="*/ 0 w 1542"/>
              <a:gd name="T1" fmla="*/ 378 h 378"/>
              <a:gd name="T2" fmla="*/ 159 w 1542"/>
              <a:gd name="T3" fmla="*/ 282 h 378"/>
              <a:gd name="T4" fmla="*/ 399 w 1542"/>
              <a:gd name="T5" fmla="*/ 171 h 378"/>
              <a:gd name="T6" fmla="*/ 471 w 1542"/>
              <a:gd name="T7" fmla="*/ 147 h 378"/>
              <a:gd name="T8" fmla="*/ 603 w 1542"/>
              <a:gd name="T9" fmla="*/ 72 h 378"/>
              <a:gd name="T10" fmla="*/ 807 w 1542"/>
              <a:gd name="T11" fmla="*/ 0 h 378"/>
              <a:gd name="T12" fmla="*/ 918 w 1542"/>
              <a:gd name="T13" fmla="*/ 111 h 378"/>
              <a:gd name="T14" fmla="*/ 1026 w 1542"/>
              <a:gd name="T15" fmla="*/ 168 h 378"/>
              <a:gd name="T16" fmla="*/ 1176 w 1542"/>
              <a:gd name="T17" fmla="*/ 201 h 378"/>
              <a:gd name="T18" fmla="*/ 1311 w 1542"/>
              <a:gd name="T19" fmla="*/ 243 h 378"/>
              <a:gd name="T20" fmla="*/ 1542 w 1542"/>
              <a:gd name="T21" fmla="*/ 246 h 3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2"/>
              <a:gd name="T34" fmla="*/ 0 h 378"/>
              <a:gd name="T35" fmla="*/ 1542 w 1542"/>
              <a:gd name="T36" fmla="*/ 378 h 3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2" h="378">
                <a:moveTo>
                  <a:pt x="0" y="378"/>
                </a:moveTo>
                <a:lnTo>
                  <a:pt x="159" y="282"/>
                </a:lnTo>
                <a:lnTo>
                  <a:pt x="399" y="171"/>
                </a:lnTo>
                <a:lnTo>
                  <a:pt x="471" y="147"/>
                </a:lnTo>
                <a:lnTo>
                  <a:pt x="603" y="72"/>
                </a:lnTo>
                <a:lnTo>
                  <a:pt x="807" y="0"/>
                </a:lnTo>
                <a:lnTo>
                  <a:pt x="918" y="111"/>
                </a:lnTo>
                <a:lnTo>
                  <a:pt x="1026" y="168"/>
                </a:lnTo>
                <a:lnTo>
                  <a:pt x="1176" y="201"/>
                </a:lnTo>
                <a:lnTo>
                  <a:pt x="1311" y="243"/>
                </a:lnTo>
                <a:lnTo>
                  <a:pt x="1542" y="246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8" name="Freeform 49"/>
          <p:cNvSpPr>
            <a:spLocks/>
          </p:cNvSpPr>
          <p:nvPr/>
        </p:nvSpPr>
        <p:spPr bwMode="auto">
          <a:xfrm>
            <a:off x="6843713" y="3252788"/>
            <a:ext cx="223837" cy="233362"/>
          </a:xfrm>
          <a:custGeom>
            <a:avLst/>
            <a:gdLst>
              <a:gd name="T0" fmla="*/ 0 w 141"/>
              <a:gd name="T1" fmla="*/ 0 h 147"/>
              <a:gd name="T2" fmla="*/ 3 w 141"/>
              <a:gd name="T3" fmla="*/ 75 h 147"/>
              <a:gd name="T4" fmla="*/ 141 w 141"/>
              <a:gd name="T5" fmla="*/ 147 h 147"/>
              <a:gd name="T6" fmla="*/ 0 60000 65536"/>
              <a:gd name="T7" fmla="*/ 0 60000 65536"/>
              <a:gd name="T8" fmla="*/ 0 60000 65536"/>
              <a:gd name="T9" fmla="*/ 0 w 141"/>
              <a:gd name="T10" fmla="*/ 0 h 147"/>
              <a:gd name="T11" fmla="*/ 141 w 141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" h="147">
                <a:moveTo>
                  <a:pt x="0" y="0"/>
                </a:moveTo>
                <a:lnTo>
                  <a:pt x="3" y="75"/>
                </a:lnTo>
                <a:lnTo>
                  <a:pt x="141" y="147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29" name="Freeform 50"/>
          <p:cNvSpPr>
            <a:spLocks/>
          </p:cNvSpPr>
          <p:nvPr/>
        </p:nvSpPr>
        <p:spPr bwMode="auto">
          <a:xfrm>
            <a:off x="6838950" y="1254125"/>
            <a:ext cx="957263" cy="1985963"/>
          </a:xfrm>
          <a:custGeom>
            <a:avLst/>
            <a:gdLst>
              <a:gd name="T0" fmla="*/ 0 w 603"/>
              <a:gd name="T1" fmla="*/ 1251 h 1251"/>
              <a:gd name="T2" fmla="*/ 108 w 603"/>
              <a:gd name="T3" fmla="*/ 1169 h 1251"/>
              <a:gd name="T4" fmla="*/ 477 w 603"/>
              <a:gd name="T5" fmla="*/ 698 h 1251"/>
              <a:gd name="T6" fmla="*/ 444 w 603"/>
              <a:gd name="T7" fmla="*/ 647 h 1251"/>
              <a:gd name="T8" fmla="*/ 417 w 603"/>
              <a:gd name="T9" fmla="*/ 578 h 1251"/>
              <a:gd name="T10" fmla="*/ 246 w 603"/>
              <a:gd name="T11" fmla="*/ 260 h 1251"/>
              <a:gd name="T12" fmla="*/ 603 w 603"/>
              <a:gd name="T13" fmla="*/ 0 h 1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3"/>
              <a:gd name="T22" fmla="*/ 0 h 1251"/>
              <a:gd name="T23" fmla="*/ 603 w 603"/>
              <a:gd name="T24" fmla="*/ 1251 h 1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3" h="1251">
                <a:moveTo>
                  <a:pt x="0" y="1251"/>
                </a:moveTo>
                <a:lnTo>
                  <a:pt x="108" y="1169"/>
                </a:lnTo>
                <a:lnTo>
                  <a:pt x="477" y="698"/>
                </a:lnTo>
                <a:lnTo>
                  <a:pt x="444" y="647"/>
                </a:lnTo>
                <a:lnTo>
                  <a:pt x="417" y="578"/>
                </a:lnTo>
                <a:lnTo>
                  <a:pt x="246" y="260"/>
                </a:lnTo>
                <a:lnTo>
                  <a:pt x="603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330" name="Freeform 51"/>
          <p:cNvSpPr>
            <a:spLocks/>
          </p:cNvSpPr>
          <p:nvPr/>
        </p:nvSpPr>
        <p:spPr bwMode="auto">
          <a:xfrm>
            <a:off x="7029450" y="2335213"/>
            <a:ext cx="1071563" cy="785812"/>
          </a:xfrm>
          <a:custGeom>
            <a:avLst/>
            <a:gdLst>
              <a:gd name="T0" fmla="*/ 0 w 675"/>
              <a:gd name="T1" fmla="*/ 495 h 495"/>
              <a:gd name="T2" fmla="*/ 570 w 675"/>
              <a:gd name="T3" fmla="*/ 203 h 495"/>
              <a:gd name="T4" fmla="*/ 510 w 675"/>
              <a:gd name="T5" fmla="*/ 125 h 495"/>
              <a:gd name="T6" fmla="*/ 675 w 675"/>
              <a:gd name="T7" fmla="*/ 0 h 495"/>
              <a:gd name="T8" fmla="*/ 0 60000 65536"/>
              <a:gd name="T9" fmla="*/ 0 60000 65536"/>
              <a:gd name="T10" fmla="*/ 0 60000 65536"/>
              <a:gd name="T11" fmla="*/ 0 60000 65536"/>
              <a:gd name="T12" fmla="*/ 0 w 675"/>
              <a:gd name="T13" fmla="*/ 0 h 495"/>
              <a:gd name="T14" fmla="*/ 675 w 675"/>
              <a:gd name="T15" fmla="*/ 495 h 4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5" h="495">
                <a:moveTo>
                  <a:pt x="0" y="495"/>
                </a:moveTo>
                <a:lnTo>
                  <a:pt x="570" y="203"/>
                </a:lnTo>
                <a:lnTo>
                  <a:pt x="510" y="125"/>
                </a:lnTo>
                <a:lnTo>
                  <a:pt x="675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36" name="直線コネクタ 35"/>
          <p:cNvCxnSpPr>
            <a:stCxn id="13327" idx="6"/>
          </p:cNvCxnSpPr>
          <p:nvPr/>
        </p:nvCxnSpPr>
        <p:spPr>
          <a:xfrm flipV="1">
            <a:off x="5857875" y="2918129"/>
            <a:ext cx="550876" cy="12034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正方形/長方形 15"/>
          <p:cNvSpPr/>
          <p:nvPr/>
        </p:nvSpPr>
        <p:spPr bwMode="auto">
          <a:xfrm>
            <a:off x="311150" y="1513359"/>
            <a:ext cx="2031075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2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3.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道路が狭く側溝に蓋が無く危険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 </a:t>
            </a: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注意喚起等表示設置</a:t>
            </a:r>
            <a:endParaRPr lang="en-US" altLang="ja-JP" sz="1000" i="1" dirty="0">
              <a:solidFill>
                <a:srgbClr val="FF000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" name="正方形/長方形 15"/>
          <p:cNvSpPr/>
          <p:nvPr/>
        </p:nvSpPr>
        <p:spPr bwMode="auto">
          <a:xfrm>
            <a:off x="7059613" y="3589338"/>
            <a:ext cx="1941512" cy="2145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4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・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5.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道路が狭く、側溝に蓋が無い外側線が消えている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rgbClr val="FF0000"/>
                </a:solidFill>
                <a:latin typeface="Arial" charset="0"/>
              </a:rPr>
              <a:t>・注意喚起等表示設置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、区画線の設置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" name="円/楕円 121"/>
          <p:cNvSpPr>
            <a:spLocks noChangeArrowheads="1"/>
          </p:cNvSpPr>
          <p:nvPr/>
        </p:nvSpPr>
        <p:spPr bwMode="auto">
          <a:xfrm rot="16481151">
            <a:off x="1484829" y="5227467"/>
            <a:ext cx="1605343" cy="49616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円/楕円 121"/>
          <p:cNvSpPr>
            <a:spLocks noChangeArrowheads="1"/>
          </p:cNvSpPr>
          <p:nvPr/>
        </p:nvSpPr>
        <p:spPr bwMode="auto">
          <a:xfrm rot="1367953">
            <a:off x="5478912" y="2945086"/>
            <a:ext cx="1260570" cy="29614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3" name="円/楕円 121"/>
          <p:cNvSpPr>
            <a:spLocks noChangeArrowheads="1"/>
          </p:cNvSpPr>
          <p:nvPr/>
        </p:nvSpPr>
        <p:spPr bwMode="auto">
          <a:xfrm rot="19846771">
            <a:off x="6796053" y="2480025"/>
            <a:ext cx="2094575" cy="367761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4" name="Line 88"/>
          <p:cNvSpPr>
            <a:spLocks noChangeShapeType="1"/>
          </p:cNvSpPr>
          <p:nvPr/>
        </p:nvSpPr>
        <p:spPr bwMode="auto">
          <a:xfrm>
            <a:off x="1134599" y="3813201"/>
            <a:ext cx="883499" cy="125477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Line 88"/>
          <p:cNvSpPr>
            <a:spLocks noChangeShapeType="1"/>
          </p:cNvSpPr>
          <p:nvPr/>
        </p:nvSpPr>
        <p:spPr bwMode="auto">
          <a:xfrm flipH="1" flipV="1">
            <a:off x="6668429" y="3372159"/>
            <a:ext cx="408646" cy="2282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" name="Line 88"/>
          <p:cNvSpPr>
            <a:spLocks noChangeShapeType="1"/>
          </p:cNvSpPr>
          <p:nvPr/>
        </p:nvSpPr>
        <p:spPr bwMode="auto">
          <a:xfrm flipH="1" flipV="1">
            <a:off x="7734300" y="2952749"/>
            <a:ext cx="242888" cy="600074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47" name="図 46" descr="IMG_2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513" y="2005473"/>
            <a:ext cx="1315200" cy="986400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650" y="4169115"/>
            <a:ext cx="1315200" cy="986400"/>
          </a:xfrm>
          <a:prstGeom prst="rect">
            <a:avLst/>
          </a:prstGeom>
        </p:spPr>
      </p:pic>
      <p:sp>
        <p:nvSpPr>
          <p:cNvPr id="40" name="円/楕円 121">
            <a:extLst>
              <a:ext uri="{FF2B5EF4-FFF2-40B4-BE49-F238E27FC236}">
                <a16:creationId xmlns:a16="http://schemas.microsoft.com/office/drawing/2014/main" id="{29B3E578-0913-4160-B357-A9284AF8CE90}"/>
              </a:ext>
            </a:extLst>
          </p:cNvPr>
          <p:cNvSpPr>
            <a:spLocks noChangeArrowheads="1"/>
          </p:cNvSpPr>
          <p:nvPr/>
        </p:nvSpPr>
        <p:spPr bwMode="auto">
          <a:xfrm rot="19194423">
            <a:off x="5096672" y="2857042"/>
            <a:ext cx="663577" cy="313169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9" name="正方形/長方形 15">
            <a:extLst>
              <a:ext uri="{FF2B5EF4-FFF2-40B4-BE49-F238E27FC236}">
                <a16:creationId xmlns:a16="http://schemas.microsoft.com/office/drawing/2014/main" id="{45C6D504-2A2C-4D25-9CFA-781734DF576E}"/>
              </a:ext>
            </a:extLst>
          </p:cNvPr>
          <p:cNvSpPr/>
          <p:nvPr/>
        </p:nvSpPr>
        <p:spPr bwMode="auto">
          <a:xfrm>
            <a:off x="2802867" y="3481951"/>
            <a:ext cx="1941512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10.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９号線沿いの歩道にガードレール（フェンスがない）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i="1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BAF288-2941-429B-8A29-00933681D3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64" y="3970708"/>
            <a:ext cx="1269717" cy="952288"/>
          </a:xfrm>
          <a:prstGeom prst="rect">
            <a:avLst/>
          </a:prstGeom>
        </p:spPr>
      </p:pic>
      <p:sp>
        <p:nvSpPr>
          <p:cNvPr id="50" name="Line 88">
            <a:extLst>
              <a:ext uri="{FF2B5EF4-FFF2-40B4-BE49-F238E27FC236}">
                <a16:creationId xmlns:a16="http://schemas.microsoft.com/office/drawing/2014/main" id="{B2466289-F99F-4681-8B9D-6F62838C07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0066" y="3238499"/>
            <a:ext cx="551355" cy="19603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" name="正方形/長方形 15">
            <a:extLst>
              <a:ext uri="{FF2B5EF4-FFF2-40B4-BE49-F238E27FC236}">
                <a16:creationId xmlns:a16="http://schemas.microsoft.com/office/drawing/2014/main" id="{32A207BA-C497-4FF7-B452-D04D450D2D5F}"/>
              </a:ext>
            </a:extLst>
          </p:cNvPr>
          <p:cNvSpPr/>
          <p:nvPr/>
        </p:nvSpPr>
        <p:spPr bwMode="auto">
          <a:xfrm>
            <a:off x="5174260" y="509440"/>
            <a:ext cx="1941512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rgbClr val="FF0000"/>
                </a:solidFill>
                <a:latin typeface="Arial" charset="0"/>
              </a:rPr>
              <a:t>9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溝蓋の割れによる段差のため転倒の危険がある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i="1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8FBB98-A9FD-432E-8253-ADDCFA2D43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2" r="28304"/>
          <a:stretch/>
        </p:blipFill>
        <p:spPr>
          <a:xfrm>
            <a:off x="5295397" y="929767"/>
            <a:ext cx="658230" cy="935981"/>
          </a:xfrm>
          <a:prstGeom prst="rect">
            <a:avLst/>
          </a:prstGeom>
        </p:spPr>
      </p:pic>
      <p:sp>
        <p:nvSpPr>
          <p:cNvPr id="52" name="Line 88">
            <a:extLst>
              <a:ext uri="{FF2B5EF4-FFF2-40B4-BE49-F238E27FC236}">
                <a16:creationId xmlns:a16="http://schemas.microsoft.com/office/drawing/2014/main" id="{C89BE3A0-A9AF-4553-A206-8D7FBFF3CC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90246" y="2484512"/>
            <a:ext cx="99620" cy="44270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3" name="Line 88">
            <a:extLst>
              <a:ext uri="{FF2B5EF4-FFF2-40B4-BE49-F238E27FC236}">
                <a16:creationId xmlns:a16="http://schemas.microsoft.com/office/drawing/2014/main" id="{019259E1-7674-4C53-B7E9-F2D05940F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42990" y="2430617"/>
            <a:ext cx="238971" cy="3190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" name="Line 88">
            <a:extLst>
              <a:ext uri="{FF2B5EF4-FFF2-40B4-BE49-F238E27FC236}">
                <a16:creationId xmlns:a16="http://schemas.microsoft.com/office/drawing/2014/main" id="{BD1D8CA1-35F6-4625-A3CA-24D69E00A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6327" y="2553606"/>
            <a:ext cx="606690" cy="36970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" name="正方形/長方形 15">
            <a:extLst>
              <a:ext uri="{FF2B5EF4-FFF2-40B4-BE49-F238E27FC236}">
                <a16:creationId xmlns:a16="http://schemas.microsoft.com/office/drawing/2014/main" id="{74F3CFBC-4C39-4E7F-868C-2E29722EED6A}"/>
              </a:ext>
            </a:extLst>
          </p:cNvPr>
          <p:cNvSpPr/>
          <p:nvPr/>
        </p:nvSpPr>
        <p:spPr bwMode="auto">
          <a:xfrm>
            <a:off x="3101274" y="1103051"/>
            <a:ext cx="1941512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8.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横断歩道がなく、横断時に危険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en-US" altLang="ja-JP" sz="1000" i="1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>
                <a:solidFill>
                  <a:schemeClr val="tx1"/>
                </a:solidFill>
                <a:latin typeface="Arial" charset="0"/>
              </a:rPr>
              <a:t>＜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i="1" dirty="0">
              <a:solidFill>
                <a:srgbClr val="00B0F0"/>
              </a:solidFill>
              <a:latin typeface="Arial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6820085-449C-4E58-AA0C-7EEFFC8884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2572" y="1056534"/>
            <a:ext cx="941390" cy="7060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F920155-2160-41D2-9B65-02E1055175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07" y="1424264"/>
            <a:ext cx="1286831" cy="965123"/>
          </a:xfrm>
          <a:prstGeom prst="rect">
            <a:avLst/>
          </a:prstGeom>
        </p:spPr>
      </p:pic>
      <p:sp>
        <p:nvSpPr>
          <p:cNvPr id="56" name="Text Box 70">
            <a:extLst>
              <a:ext uri="{FF2B5EF4-FFF2-40B4-BE49-F238E27FC236}">
                <a16:creationId xmlns:a16="http://schemas.microsoft.com/office/drawing/2014/main" id="{E2F2A1C6-3A15-4631-95F3-DB226828E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/>
          <p:cNvPicPr>
            <a:picLocks noChangeAspect="1" noChangeArrowheads="1"/>
          </p:cNvPicPr>
          <p:nvPr/>
        </p:nvPicPr>
        <p:blipFill>
          <a:blip r:embed="rId2" cstate="print"/>
          <a:srcRect l="17619" t="13715" r="25238" b="177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川波小学校校区　通学路対策箇所図（２）　　</a:t>
            </a:r>
            <a:r>
              <a:rPr lang="en-US" altLang="ja-JP" sz="1400" dirty="0">
                <a:latin typeface="Calibri" pitchFamily="34" charset="0"/>
              </a:rPr>
              <a:t>R</a:t>
            </a:r>
            <a:r>
              <a:rPr lang="ja-JP" altLang="en-US" sz="1400" dirty="0">
                <a:latin typeface="Calibri" pitchFamily="34" charset="0"/>
              </a:rPr>
              <a:t>４年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6821488" y="5900738"/>
            <a:ext cx="2093912" cy="828675"/>
            <a:chOff x="4414" y="3759"/>
            <a:chExt cx="1319" cy="522"/>
          </a:xfrm>
        </p:grpSpPr>
        <p:sp>
          <p:nvSpPr>
            <p:cNvPr id="5" name="正方形/長方形 4"/>
            <p:cNvSpPr/>
            <p:nvPr/>
          </p:nvSpPr>
          <p:spPr>
            <a:xfrm>
              <a:off x="4414" y="3759"/>
              <a:ext cx="1319" cy="522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6" name="円/楕円 5"/>
            <p:cNvSpPr/>
            <p:nvPr/>
          </p:nvSpPr>
          <p:spPr>
            <a:xfrm>
              <a:off x="4601" y="4096"/>
              <a:ext cx="105" cy="97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" lastClr="FFFFFF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" name="テキスト ボックス 69"/>
            <p:cNvSpPr txBox="1">
              <a:spLocks noChangeArrowheads="1"/>
            </p:cNvSpPr>
            <p:nvPr/>
          </p:nvSpPr>
          <p:spPr bwMode="auto">
            <a:xfrm>
              <a:off x="4741" y="4060"/>
              <a:ext cx="6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：要対策箇所</a:t>
              </a:r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4512" y="3920"/>
              <a:ext cx="234" cy="0"/>
            </a:xfrm>
            <a:custGeom>
              <a:avLst/>
              <a:gdLst>
                <a:gd name="connsiteX0" fmla="*/ 0 w 342900"/>
                <a:gd name="connsiteY0" fmla="*/ 0 h 0"/>
                <a:gd name="connsiteX1" fmla="*/ 342900 w 3429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noFill/>
            <a:ln w="50800" cap="flat" cmpd="sng" algn="ctr">
              <a:solidFill>
                <a:srgbClr val="FF0000">
                  <a:alpha val="60000"/>
                </a:srgbClr>
              </a:solidFill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kern="0">
                <a:solidFill>
                  <a:sysClr val="windowText" lastClr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テキスト ボックス 72"/>
            <p:cNvSpPr txBox="1">
              <a:spLocks noChangeArrowheads="1"/>
            </p:cNvSpPr>
            <p:nvPr/>
          </p:nvSpPr>
          <p:spPr bwMode="auto">
            <a:xfrm>
              <a:off x="4735" y="3836"/>
              <a:ext cx="9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ja-JP" altLang="en-US" sz="1200" kern="0" dirty="0">
                  <a:solidFill>
                    <a:sysClr val="windowText" lastClr="000000"/>
                  </a:solidFill>
                  <a:latin typeface="+mn-lt"/>
                  <a:ea typeface="+mn-ea"/>
                </a:rPr>
                <a:t>：通学路（学校指定）</a:t>
              </a:r>
            </a:p>
          </p:txBody>
        </p:sp>
      </p:grp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400300" y="508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か　わ　な　み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422650" y="2732088"/>
            <a:ext cx="796925" cy="204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ja-JP" altLang="en-US" sz="1200" b="1" dirty="0">
                <a:solidFill>
                  <a:srgbClr val="3333FF"/>
                </a:solidFill>
              </a:rPr>
              <a:t>川波小学校</a:t>
            </a: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25" name="Picture 44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reeform 46"/>
          <p:cNvSpPr>
            <a:spLocks/>
          </p:cNvSpPr>
          <p:nvPr/>
        </p:nvSpPr>
        <p:spPr bwMode="auto">
          <a:xfrm>
            <a:off x="2018098" y="3238500"/>
            <a:ext cx="2430077" cy="3075562"/>
          </a:xfrm>
          <a:custGeom>
            <a:avLst/>
            <a:gdLst>
              <a:gd name="T0" fmla="*/ 0 w 1474"/>
              <a:gd name="T1" fmla="*/ 1752 h 1752"/>
              <a:gd name="T2" fmla="*/ 10 w 1474"/>
              <a:gd name="T3" fmla="*/ 1446 h 1752"/>
              <a:gd name="T4" fmla="*/ 37 w 1474"/>
              <a:gd name="T5" fmla="*/ 1413 h 1752"/>
              <a:gd name="T6" fmla="*/ 55 w 1474"/>
              <a:gd name="T7" fmla="*/ 1338 h 1752"/>
              <a:gd name="T8" fmla="*/ 115 w 1474"/>
              <a:gd name="T9" fmla="*/ 1242 h 1752"/>
              <a:gd name="T10" fmla="*/ 121 w 1474"/>
              <a:gd name="T11" fmla="*/ 1152 h 1752"/>
              <a:gd name="T12" fmla="*/ 160 w 1474"/>
              <a:gd name="T13" fmla="*/ 1011 h 1752"/>
              <a:gd name="T14" fmla="*/ 184 w 1474"/>
              <a:gd name="T15" fmla="*/ 954 h 1752"/>
              <a:gd name="T16" fmla="*/ 175 w 1474"/>
              <a:gd name="T17" fmla="*/ 894 h 1752"/>
              <a:gd name="T18" fmla="*/ 217 w 1474"/>
              <a:gd name="T19" fmla="*/ 819 h 1752"/>
              <a:gd name="T20" fmla="*/ 205 w 1474"/>
              <a:gd name="T21" fmla="*/ 798 h 1752"/>
              <a:gd name="T22" fmla="*/ 559 w 1474"/>
              <a:gd name="T23" fmla="*/ 501 h 1752"/>
              <a:gd name="T24" fmla="*/ 721 w 1474"/>
              <a:gd name="T25" fmla="*/ 486 h 1752"/>
              <a:gd name="T26" fmla="*/ 841 w 1474"/>
              <a:gd name="T27" fmla="*/ 375 h 1752"/>
              <a:gd name="T28" fmla="*/ 913 w 1474"/>
              <a:gd name="T29" fmla="*/ 336 h 1752"/>
              <a:gd name="T30" fmla="*/ 1249 w 1474"/>
              <a:gd name="T31" fmla="*/ 264 h 1752"/>
              <a:gd name="T32" fmla="*/ 1474 w 1474"/>
              <a:gd name="T33" fmla="*/ 219 h 1752"/>
              <a:gd name="T34" fmla="*/ 1435 w 1474"/>
              <a:gd name="T35" fmla="*/ 144 h 1752"/>
              <a:gd name="T36" fmla="*/ 1417 w 1474"/>
              <a:gd name="T37" fmla="*/ 153 h 1752"/>
              <a:gd name="T38" fmla="*/ 1309 w 1474"/>
              <a:gd name="T39" fmla="*/ 0 h 17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74"/>
              <a:gd name="T61" fmla="*/ 0 h 1752"/>
              <a:gd name="T62" fmla="*/ 1474 w 1474"/>
              <a:gd name="T63" fmla="*/ 1752 h 1752"/>
              <a:gd name="connsiteX0" fmla="*/ 838 w 9955"/>
              <a:gd name="connsiteY0" fmla="*/ 11058 h 11058"/>
              <a:gd name="connsiteX1" fmla="*/ 23 w 9955"/>
              <a:gd name="connsiteY1" fmla="*/ 8253 h 11058"/>
              <a:gd name="connsiteX2" fmla="*/ 206 w 9955"/>
              <a:gd name="connsiteY2" fmla="*/ 8065 h 11058"/>
              <a:gd name="connsiteX3" fmla="*/ 328 w 9955"/>
              <a:gd name="connsiteY3" fmla="*/ 7637 h 11058"/>
              <a:gd name="connsiteX4" fmla="*/ 735 w 9955"/>
              <a:gd name="connsiteY4" fmla="*/ 7089 h 11058"/>
              <a:gd name="connsiteX5" fmla="*/ 776 w 9955"/>
              <a:gd name="connsiteY5" fmla="*/ 6575 h 11058"/>
              <a:gd name="connsiteX6" fmla="*/ 1040 w 9955"/>
              <a:gd name="connsiteY6" fmla="*/ 5771 h 11058"/>
              <a:gd name="connsiteX7" fmla="*/ 1203 w 9955"/>
              <a:gd name="connsiteY7" fmla="*/ 5445 h 11058"/>
              <a:gd name="connsiteX8" fmla="*/ 1142 w 9955"/>
              <a:gd name="connsiteY8" fmla="*/ 5103 h 11058"/>
              <a:gd name="connsiteX9" fmla="*/ 1427 w 9955"/>
              <a:gd name="connsiteY9" fmla="*/ 4675 h 11058"/>
              <a:gd name="connsiteX10" fmla="*/ 1346 w 9955"/>
              <a:gd name="connsiteY10" fmla="*/ 4555 h 11058"/>
              <a:gd name="connsiteX11" fmla="*/ 3747 w 9955"/>
              <a:gd name="connsiteY11" fmla="*/ 2860 h 11058"/>
              <a:gd name="connsiteX12" fmla="*/ 4846 w 9955"/>
              <a:gd name="connsiteY12" fmla="*/ 2774 h 11058"/>
              <a:gd name="connsiteX13" fmla="*/ 5661 w 9955"/>
              <a:gd name="connsiteY13" fmla="*/ 2140 h 11058"/>
              <a:gd name="connsiteX14" fmla="*/ 6149 w 9955"/>
              <a:gd name="connsiteY14" fmla="*/ 1918 h 11058"/>
              <a:gd name="connsiteX15" fmla="*/ 8429 w 9955"/>
              <a:gd name="connsiteY15" fmla="*/ 1507 h 11058"/>
              <a:gd name="connsiteX16" fmla="*/ 9955 w 9955"/>
              <a:gd name="connsiteY16" fmla="*/ 1250 h 11058"/>
              <a:gd name="connsiteX17" fmla="*/ 9690 w 9955"/>
              <a:gd name="connsiteY17" fmla="*/ 822 h 11058"/>
              <a:gd name="connsiteX18" fmla="*/ 9568 w 9955"/>
              <a:gd name="connsiteY18" fmla="*/ 873 h 11058"/>
              <a:gd name="connsiteX19" fmla="*/ 8836 w 9955"/>
              <a:gd name="connsiteY19" fmla="*/ 0 h 11058"/>
              <a:gd name="connsiteX0" fmla="*/ 1274 w 10432"/>
              <a:gd name="connsiteY0" fmla="*/ 10000 h 10000"/>
              <a:gd name="connsiteX1" fmla="*/ 455 w 10432"/>
              <a:gd name="connsiteY1" fmla="*/ 7463 h 10000"/>
              <a:gd name="connsiteX2" fmla="*/ 639 w 10432"/>
              <a:gd name="connsiteY2" fmla="*/ 7293 h 10000"/>
              <a:gd name="connsiteX3" fmla="*/ 761 w 10432"/>
              <a:gd name="connsiteY3" fmla="*/ 6906 h 10000"/>
              <a:gd name="connsiteX4" fmla="*/ 1170 w 10432"/>
              <a:gd name="connsiteY4" fmla="*/ 6411 h 10000"/>
              <a:gd name="connsiteX5" fmla="*/ 1212 w 10432"/>
              <a:gd name="connsiteY5" fmla="*/ 5946 h 10000"/>
              <a:gd name="connsiteX6" fmla="*/ 1477 w 10432"/>
              <a:gd name="connsiteY6" fmla="*/ 5219 h 10000"/>
              <a:gd name="connsiteX7" fmla="*/ 1640 w 10432"/>
              <a:gd name="connsiteY7" fmla="*/ 4924 h 10000"/>
              <a:gd name="connsiteX8" fmla="*/ 1579 w 10432"/>
              <a:gd name="connsiteY8" fmla="*/ 4615 h 10000"/>
              <a:gd name="connsiteX9" fmla="*/ 1865 w 10432"/>
              <a:gd name="connsiteY9" fmla="*/ 4228 h 10000"/>
              <a:gd name="connsiteX10" fmla="*/ 1784 w 10432"/>
              <a:gd name="connsiteY10" fmla="*/ 4119 h 10000"/>
              <a:gd name="connsiteX11" fmla="*/ 4196 w 10432"/>
              <a:gd name="connsiteY11" fmla="*/ 2586 h 10000"/>
              <a:gd name="connsiteX12" fmla="*/ 5300 w 10432"/>
              <a:gd name="connsiteY12" fmla="*/ 2509 h 10000"/>
              <a:gd name="connsiteX13" fmla="*/ 6119 w 10432"/>
              <a:gd name="connsiteY13" fmla="*/ 1935 h 10000"/>
              <a:gd name="connsiteX14" fmla="*/ 6609 w 10432"/>
              <a:gd name="connsiteY14" fmla="*/ 1734 h 10000"/>
              <a:gd name="connsiteX15" fmla="*/ 8899 w 10432"/>
              <a:gd name="connsiteY15" fmla="*/ 1363 h 10000"/>
              <a:gd name="connsiteX16" fmla="*/ 10432 w 10432"/>
              <a:gd name="connsiteY16" fmla="*/ 1130 h 10000"/>
              <a:gd name="connsiteX17" fmla="*/ 10166 w 10432"/>
              <a:gd name="connsiteY17" fmla="*/ 743 h 10000"/>
              <a:gd name="connsiteX18" fmla="*/ 10043 w 10432"/>
              <a:gd name="connsiteY18" fmla="*/ 789 h 10000"/>
              <a:gd name="connsiteX19" fmla="*/ 9308 w 10432"/>
              <a:gd name="connsiteY19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432" h="10000">
                <a:moveTo>
                  <a:pt x="1274" y="10000"/>
                </a:moveTo>
                <a:cubicBezTo>
                  <a:pt x="0" y="9060"/>
                  <a:pt x="432" y="7990"/>
                  <a:pt x="455" y="7463"/>
                </a:cubicBezTo>
                <a:cubicBezTo>
                  <a:pt x="516" y="7406"/>
                  <a:pt x="578" y="7350"/>
                  <a:pt x="639" y="7293"/>
                </a:cubicBezTo>
                <a:cubicBezTo>
                  <a:pt x="680" y="7164"/>
                  <a:pt x="720" y="7036"/>
                  <a:pt x="761" y="6906"/>
                </a:cubicBezTo>
                <a:lnTo>
                  <a:pt x="1170" y="6411"/>
                </a:lnTo>
                <a:cubicBezTo>
                  <a:pt x="1184" y="6256"/>
                  <a:pt x="1197" y="6101"/>
                  <a:pt x="1212" y="5946"/>
                </a:cubicBezTo>
                <a:lnTo>
                  <a:pt x="1477" y="5219"/>
                </a:lnTo>
                <a:cubicBezTo>
                  <a:pt x="1531" y="5120"/>
                  <a:pt x="1586" y="5023"/>
                  <a:pt x="1640" y="4924"/>
                </a:cubicBezTo>
                <a:cubicBezTo>
                  <a:pt x="1620" y="4821"/>
                  <a:pt x="1599" y="4718"/>
                  <a:pt x="1579" y="4615"/>
                </a:cubicBezTo>
                <a:lnTo>
                  <a:pt x="1865" y="4228"/>
                </a:lnTo>
                <a:cubicBezTo>
                  <a:pt x="1838" y="4192"/>
                  <a:pt x="1811" y="4155"/>
                  <a:pt x="1784" y="4119"/>
                </a:cubicBezTo>
                <a:lnTo>
                  <a:pt x="4196" y="2586"/>
                </a:lnTo>
                <a:lnTo>
                  <a:pt x="5300" y="2509"/>
                </a:lnTo>
                <a:lnTo>
                  <a:pt x="6119" y="1935"/>
                </a:lnTo>
                <a:lnTo>
                  <a:pt x="6609" y="1734"/>
                </a:lnTo>
                <a:lnTo>
                  <a:pt x="8899" y="1363"/>
                </a:lnTo>
                <a:lnTo>
                  <a:pt x="10432" y="1130"/>
                </a:lnTo>
                <a:lnTo>
                  <a:pt x="10166" y="743"/>
                </a:lnTo>
                <a:lnTo>
                  <a:pt x="10043" y="789"/>
                </a:lnTo>
                <a:lnTo>
                  <a:pt x="9308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Line 47"/>
          <p:cNvSpPr>
            <a:spLocks noChangeShapeType="1"/>
          </p:cNvSpPr>
          <p:nvPr/>
        </p:nvSpPr>
        <p:spPr bwMode="auto">
          <a:xfrm>
            <a:off x="2166938" y="5495925"/>
            <a:ext cx="309562" cy="523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Freeform 48"/>
          <p:cNvSpPr>
            <a:spLocks/>
          </p:cNvSpPr>
          <p:nvPr/>
        </p:nvSpPr>
        <p:spPr bwMode="auto">
          <a:xfrm>
            <a:off x="4400550" y="2862263"/>
            <a:ext cx="2447925" cy="600075"/>
          </a:xfrm>
          <a:custGeom>
            <a:avLst/>
            <a:gdLst>
              <a:gd name="T0" fmla="*/ 0 w 1542"/>
              <a:gd name="T1" fmla="*/ 378 h 378"/>
              <a:gd name="T2" fmla="*/ 159 w 1542"/>
              <a:gd name="T3" fmla="*/ 282 h 378"/>
              <a:gd name="T4" fmla="*/ 399 w 1542"/>
              <a:gd name="T5" fmla="*/ 171 h 378"/>
              <a:gd name="T6" fmla="*/ 471 w 1542"/>
              <a:gd name="T7" fmla="*/ 147 h 378"/>
              <a:gd name="T8" fmla="*/ 603 w 1542"/>
              <a:gd name="T9" fmla="*/ 72 h 378"/>
              <a:gd name="T10" fmla="*/ 807 w 1542"/>
              <a:gd name="T11" fmla="*/ 0 h 378"/>
              <a:gd name="T12" fmla="*/ 918 w 1542"/>
              <a:gd name="T13" fmla="*/ 111 h 378"/>
              <a:gd name="T14" fmla="*/ 1026 w 1542"/>
              <a:gd name="T15" fmla="*/ 168 h 378"/>
              <a:gd name="T16" fmla="*/ 1176 w 1542"/>
              <a:gd name="T17" fmla="*/ 201 h 378"/>
              <a:gd name="T18" fmla="*/ 1311 w 1542"/>
              <a:gd name="T19" fmla="*/ 243 h 378"/>
              <a:gd name="T20" fmla="*/ 1542 w 1542"/>
              <a:gd name="T21" fmla="*/ 246 h 3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42"/>
              <a:gd name="T34" fmla="*/ 0 h 378"/>
              <a:gd name="T35" fmla="*/ 1542 w 1542"/>
              <a:gd name="T36" fmla="*/ 378 h 3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42" h="378">
                <a:moveTo>
                  <a:pt x="0" y="378"/>
                </a:moveTo>
                <a:lnTo>
                  <a:pt x="159" y="282"/>
                </a:lnTo>
                <a:lnTo>
                  <a:pt x="399" y="171"/>
                </a:lnTo>
                <a:lnTo>
                  <a:pt x="471" y="147"/>
                </a:lnTo>
                <a:lnTo>
                  <a:pt x="603" y="72"/>
                </a:lnTo>
                <a:lnTo>
                  <a:pt x="807" y="0"/>
                </a:lnTo>
                <a:lnTo>
                  <a:pt x="918" y="111"/>
                </a:lnTo>
                <a:lnTo>
                  <a:pt x="1026" y="168"/>
                </a:lnTo>
                <a:lnTo>
                  <a:pt x="1176" y="201"/>
                </a:lnTo>
                <a:lnTo>
                  <a:pt x="1311" y="243"/>
                </a:lnTo>
                <a:lnTo>
                  <a:pt x="1542" y="246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Freeform 49"/>
          <p:cNvSpPr>
            <a:spLocks/>
          </p:cNvSpPr>
          <p:nvPr/>
        </p:nvSpPr>
        <p:spPr bwMode="auto">
          <a:xfrm>
            <a:off x="6843713" y="3252788"/>
            <a:ext cx="223837" cy="233362"/>
          </a:xfrm>
          <a:custGeom>
            <a:avLst/>
            <a:gdLst>
              <a:gd name="T0" fmla="*/ 0 w 141"/>
              <a:gd name="T1" fmla="*/ 0 h 147"/>
              <a:gd name="T2" fmla="*/ 3 w 141"/>
              <a:gd name="T3" fmla="*/ 75 h 147"/>
              <a:gd name="T4" fmla="*/ 141 w 141"/>
              <a:gd name="T5" fmla="*/ 147 h 147"/>
              <a:gd name="T6" fmla="*/ 0 60000 65536"/>
              <a:gd name="T7" fmla="*/ 0 60000 65536"/>
              <a:gd name="T8" fmla="*/ 0 60000 65536"/>
              <a:gd name="T9" fmla="*/ 0 w 141"/>
              <a:gd name="T10" fmla="*/ 0 h 147"/>
              <a:gd name="T11" fmla="*/ 141 w 141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1" h="147">
                <a:moveTo>
                  <a:pt x="0" y="0"/>
                </a:moveTo>
                <a:lnTo>
                  <a:pt x="3" y="75"/>
                </a:lnTo>
                <a:lnTo>
                  <a:pt x="141" y="147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Freeform 50"/>
          <p:cNvSpPr>
            <a:spLocks/>
          </p:cNvSpPr>
          <p:nvPr/>
        </p:nvSpPr>
        <p:spPr bwMode="auto">
          <a:xfrm>
            <a:off x="6838950" y="1254125"/>
            <a:ext cx="957263" cy="1985963"/>
          </a:xfrm>
          <a:custGeom>
            <a:avLst/>
            <a:gdLst>
              <a:gd name="T0" fmla="*/ 0 w 603"/>
              <a:gd name="T1" fmla="*/ 1251 h 1251"/>
              <a:gd name="T2" fmla="*/ 108 w 603"/>
              <a:gd name="T3" fmla="*/ 1169 h 1251"/>
              <a:gd name="T4" fmla="*/ 477 w 603"/>
              <a:gd name="T5" fmla="*/ 698 h 1251"/>
              <a:gd name="T6" fmla="*/ 444 w 603"/>
              <a:gd name="T7" fmla="*/ 647 h 1251"/>
              <a:gd name="T8" fmla="*/ 417 w 603"/>
              <a:gd name="T9" fmla="*/ 578 h 1251"/>
              <a:gd name="T10" fmla="*/ 246 w 603"/>
              <a:gd name="T11" fmla="*/ 260 h 1251"/>
              <a:gd name="T12" fmla="*/ 603 w 603"/>
              <a:gd name="T13" fmla="*/ 0 h 12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3"/>
              <a:gd name="T22" fmla="*/ 0 h 1251"/>
              <a:gd name="T23" fmla="*/ 603 w 603"/>
              <a:gd name="T24" fmla="*/ 1251 h 12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3" h="1251">
                <a:moveTo>
                  <a:pt x="0" y="1251"/>
                </a:moveTo>
                <a:lnTo>
                  <a:pt x="108" y="1169"/>
                </a:lnTo>
                <a:lnTo>
                  <a:pt x="477" y="698"/>
                </a:lnTo>
                <a:lnTo>
                  <a:pt x="444" y="647"/>
                </a:lnTo>
                <a:lnTo>
                  <a:pt x="417" y="578"/>
                </a:lnTo>
                <a:lnTo>
                  <a:pt x="246" y="260"/>
                </a:lnTo>
                <a:lnTo>
                  <a:pt x="603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35" name="直線コネクタ 34"/>
          <p:cNvCxnSpPr>
            <a:stCxn id="28" idx="6"/>
          </p:cNvCxnSpPr>
          <p:nvPr/>
        </p:nvCxnSpPr>
        <p:spPr>
          <a:xfrm flipV="1">
            <a:off x="5857875" y="2918129"/>
            <a:ext cx="550876" cy="12034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正方形/長方形 15"/>
          <p:cNvSpPr/>
          <p:nvPr/>
        </p:nvSpPr>
        <p:spPr bwMode="auto">
          <a:xfrm>
            <a:off x="3033449" y="4988402"/>
            <a:ext cx="1941512" cy="1838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道路が狭く、川へ転落する危険がある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・検討中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【</a:t>
            </a: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江津市</a:t>
            </a:r>
            <a:r>
              <a:rPr lang="en-US" altLang="ja-JP" sz="1000" i="1" dirty="0">
                <a:solidFill>
                  <a:schemeClr val="tx1"/>
                </a:solidFill>
                <a:latin typeface="Arial" charset="0"/>
              </a:rPr>
              <a:t>】</a:t>
            </a:r>
            <a:endParaRPr lang="ja-JP" altLang="en-US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" name="円/楕円 121"/>
          <p:cNvSpPr>
            <a:spLocks noChangeArrowheads="1"/>
          </p:cNvSpPr>
          <p:nvPr/>
        </p:nvSpPr>
        <p:spPr bwMode="auto">
          <a:xfrm>
            <a:off x="1960798" y="5635514"/>
            <a:ext cx="677627" cy="434077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Line 88"/>
          <p:cNvSpPr>
            <a:spLocks noChangeShapeType="1"/>
          </p:cNvSpPr>
          <p:nvPr/>
        </p:nvSpPr>
        <p:spPr bwMode="auto">
          <a:xfrm flipH="1">
            <a:off x="2647950" y="5848352"/>
            <a:ext cx="385182" cy="2857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正方形/長方形 15">
            <a:extLst>
              <a:ext uri="{FF2B5EF4-FFF2-40B4-BE49-F238E27FC236}">
                <a16:creationId xmlns:a16="http://schemas.microsoft.com/office/drawing/2014/main" id="{31026FA0-EAD4-4744-9BB3-38132AD6D481}"/>
              </a:ext>
            </a:extLst>
          </p:cNvPr>
          <p:cNvSpPr/>
          <p:nvPr/>
        </p:nvSpPr>
        <p:spPr bwMode="auto">
          <a:xfrm>
            <a:off x="240992" y="3418768"/>
            <a:ext cx="1941512" cy="1992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11.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廃屋の壁面等崩れの恐れがある</a:t>
            </a:r>
          </a:p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（江津市確認済み）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i="1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43" name="Line 88">
            <a:extLst>
              <a:ext uri="{FF2B5EF4-FFF2-40B4-BE49-F238E27FC236}">
                <a16:creationId xmlns:a16="http://schemas.microsoft.com/office/drawing/2014/main" id="{2D34A14A-D465-4C9D-BB80-C3BE7B76BC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56514" y="5391042"/>
            <a:ext cx="213969" cy="23245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BDA9D91-B2A8-4DB5-9D18-6B9CA72A4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3" y="3995831"/>
            <a:ext cx="1338128" cy="100359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1119D92-87FD-4318-905E-EA4DF7D7B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76" y="5391042"/>
            <a:ext cx="1338128" cy="1003596"/>
          </a:xfrm>
          <a:prstGeom prst="rect">
            <a:avLst/>
          </a:prstGeom>
        </p:spPr>
      </p:pic>
      <p:sp>
        <p:nvSpPr>
          <p:cNvPr id="49" name="正方形/長方形 15">
            <a:extLst>
              <a:ext uri="{FF2B5EF4-FFF2-40B4-BE49-F238E27FC236}">
                <a16:creationId xmlns:a16="http://schemas.microsoft.com/office/drawing/2014/main" id="{7BC4390D-0226-4A24-8A73-3814A89EA582}"/>
              </a:ext>
            </a:extLst>
          </p:cNvPr>
          <p:cNvSpPr/>
          <p:nvPr/>
        </p:nvSpPr>
        <p:spPr bwMode="auto">
          <a:xfrm>
            <a:off x="5078834" y="3792586"/>
            <a:ext cx="1941512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rgbClr val="FF0000"/>
                </a:solidFill>
                <a:latin typeface="Arial" charset="0"/>
              </a:rPr>
              <a:t>13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白線がない</a:t>
            </a: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外側線の設置</a:t>
            </a:r>
          </a:p>
        </p:txBody>
      </p:sp>
      <p:sp>
        <p:nvSpPr>
          <p:cNvPr id="51" name="円/楕円 121">
            <a:extLst>
              <a:ext uri="{FF2B5EF4-FFF2-40B4-BE49-F238E27FC236}">
                <a16:creationId xmlns:a16="http://schemas.microsoft.com/office/drawing/2014/main" id="{D0F27172-0D00-4EEC-BAE2-EBF76AC5A607}"/>
              </a:ext>
            </a:extLst>
          </p:cNvPr>
          <p:cNvSpPr>
            <a:spLocks noChangeArrowheads="1"/>
          </p:cNvSpPr>
          <p:nvPr/>
        </p:nvSpPr>
        <p:spPr bwMode="auto">
          <a:xfrm rot="19763963">
            <a:off x="6321720" y="3111665"/>
            <a:ext cx="626012" cy="29614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2" name="Line 88">
            <a:extLst>
              <a:ext uri="{FF2B5EF4-FFF2-40B4-BE49-F238E27FC236}">
                <a16:creationId xmlns:a16="http://schemas.microsoft.com/office/drawing/2014/main" id="{E7193BF3-56AE-4E42-98A1-2B7BCD2261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8751" y="3462337"/>
            <a:ext cx="65890" cy="30004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0E833382-E5D2-4906-BAF2-45BC23752C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2" y="4068813"/>
            <a:ext cx="1315311" cy="986483"/>
          </a:xfrm>
          <a:prstGeom prst="rect">
            <a:avLst/>
          </a:prstGeom>
        </p:spPr>
      </p:pic>
      <p:sp>
        <p:nvSpPr>
          <p:cNvPr id="55" name="円/楕円 121">
            <a:extLst>
              <a:ext uri="{FF2B5EF4-FFF2-40B4-BE49-F238E27FC236}">
                <a16:creationId xmlns:a16="http://schemas.microsoft.com/office/drawing/2014/main" id="{F39C4098-1B06-4126-AC1D-EB1CE44CC1A9}"/>
              </a:ext>
            </a:extLst>
          </p:cNvPr>
          <p:cNvSpPr>
            <a:spLocks noChangeArrowheads="1"/>
          </p:cNvSpPr>
          <p:nvPr/>
        </p:nvSpPr>
        <p:spPr bwMode="auto">
          <a:xfrm rot="19763963">
            <a:off x="4243741" y="3167943"/>
            <a:ext cx="870038" cy="296144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56" name="Line 88">
            <a:extLst>
              <a:ext uri="{FF2B5EF4-FFF2-40B4-BE49-F238E27FC236}">
                <a16:creationId xmlns:a16="http://schemas.microsoft.com/office/drawing/2014/main" id="{30F1B718-75E5-41ED-9321-FA71061EF6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5999" y="3619719"/>
            <a:ext cx="213939" cy="3496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Text Box 70">
            <a:extLst>
              <a:ext uri="{FF2B5EF4-FFF2-40B4-BE49-F238E27FC236}">
                <a16:creationId xmlns:a16="http://schemas.microsoft.com/office/drawing/2014/main" id="{CB393965-6D08-4B3F-BE0A-704739405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23563"/>
            <a:ext cx="9144000" cy="622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4"/>
          <p:cNvSpPr txBox="1">
            <a:spLocks noChangeArrowheads="1"/>
          </p:cNvSpPr>
          <p:nvPr/>
        </p:nvSpPr>
        <p:spPr bwMode="auto">
          <a:xfrm>
            <a:off x="0" y="88900"/>
            <a:ext cx="9144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dirty="0">
                <a:latin typeface="Calibri" pitchFamily="34" charset="0"/>
              </a:rPr>
              <a:t>島根県　江津市立　川波小学校校区　通学路対策箇所図（３）　　</a:t>
            </a:r>
            <a:r>
              <a:rPr lang="en-US" altLang="ja-JP" sz="1400" dirty="0">
                <a:latin typeface="Calibri" pitchFamily="34" charset="0"/>
              </a:rPr>
              <a:t>R</a:t>
            </a:r>
            <a:r>
              <a:rPr lang="ja-JP" altLang="en-US" sz="1400" dirty="0">
                <a:latin typeface="Calibri" pitchFamily="34" charset="0"/>
              </a:rPr>
              <a:t>４年</a:t>
            </a:r>
            <a:r>
              <a:rPr lang="en-US" altLang="ja-JP" sz="1400" dirty="0">
                <a:latin typeface="Calibri" pitchFamily="34" charset="0"/>
              </a:rPr>
              <a:t>10</a:t>
            </a:r>
            <a:r>
              <a:rPr lang="ja-JP" altLang="en-US" sz="1400" dirty="0">
                <a:latin typeface="Calibri" pitchFamily="34" charset="0"/>
              </a:rPr>
              <a:t>月現在</a:t>
            </a:r>
            <a:r>
              <a:rPr lang="ja-JP" altLang="en-US" sz="2400" dirty="0">
                <a:latin typeface="Calibri" pitchFamily="34" charset="0"/>
              </a:rPr>
              <a:t>　　</a:t>
            </a:r>
            <a:endParaRPr lang="ja-JP" altLang="en-US" sz="1200" dirty="0">
              <a:latin typeface="Calibri" pitchFamily="34" charset="0"/>
            </a:endParaRPr>
          </a:p>
        </p:txBody>
      </p:sp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2400300" y="5080"/>
            <a:ext cx="88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か　わ　な　み</a:t>
            </a:r>
          </a:p>
        </p:txBody>
      </p:sp>
      <p:grpSp>
        <p:nvGrpSpPr>
          <p:cNvPr id="17" name="Group 41"/>
          <p:cNvGrpSpPr>
            <a:grpSpLocks/>
          </p:cNvGrpSpPr>
          <p:nvPr/>
        </p:nvGrpSpPr>
        <p:grpSpPr bwMode="auto">
          <a:xfrm>
            <a:off x="119063" y="6124575"/>
            <a:ext cx="1690687" cy="266700"/>
            <a:chOff x="-2574" y="4134"/>
            <a:chExt cx="1065" cy="168"/>
          </a:xfrm>
        </p:grpSpPr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-2496" y="4158"/>
              <a:ext cx="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-2499" y="4146"/>
              <a:ext cx="0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-2115" y="4137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-1731" y="4134"/>
              <a:ext cx="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-2574" y="4161"/>
              <a:ext cx="15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0</a:t>
              </a:r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-2226" y="4167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250</a:t>
              </a:r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-1842" y="4161"/>
              <a:ext cx="333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800"/>
                <a:t>500</a:t>
              </a:r>
              <a:r>
                <a:rPr lang="ja-JP" altLang="en-US" sz="800"/>
                <a:t>　</a:t>
              </a:r>
              <a:r>
                <a:rPr lang="en-US" altLang="ja-JP" sz="800"/>
                <a:t>m</a:t>
              </a:r>
            </a:p>
          </p:txBody>
        </p:sp>
      </p:grpSp>
      <p:pic>
        <p:nvPicPr>
          <p:cNvPr id="25" name="Picture 44"/>
          <p:cNvPicPr>
            <a:picLocks noChangeAspect="1" noChangeArrowheads="1"/>
          </p:cNvPicPr>
          <p:nvPr/>
        </p:nvPicPr>
        <p:blipFill>
          <a:blip r:embed="rId3" cstate="print"/>
          <a:srcRect l="17203" t="82143" r="80655" b="14429"/>
          <a:stretch>
            <a:fillRect/>
          </a:stretch>
        </p:blipFill>
        <p:spPr bwMode="auto">
          <a:xfrm>
            <a:off x="161925" y="6448425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円/楕円 121">
            <a:extLst>
              <a:ext uri="{FF2B5EF4-FFF2-40B4-BE49-F238E27FC236}">
                <a16:creationId xmlns:a16="http://schemas.microsoft.com/office/drawing/2014/main" id="{872F882E-447D-4534-934F-D084088FE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540" y="2553630"/>
            <a:ext cx="677627" cy="772762"/>
          </a:xfrm>
          <a:prstGeom prst="ellipse">
            <a:avLst/>
          </a:prstGeom>
          <a:solidFill>
            <a:srgbClr val="FF0000">
              <a:alpha val="30000"/>
            </a:srgbClr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sysClr val="window" lastClr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EF205BF-DB98-4BA8-919C-08C200E4398A}"/>
              </a:ext>
            </a:extLst>
          </p:cNvPr>
          <p:cNvSpPr/>
          <p:nvPr/>
        </p:nvSpPr>
        <p:spPr bwMode="auto">
          <a:xfrm>
            <a:off x="1770028" y="3669954"/>
            <a:ext cx="1941512" cy="16842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en-US" altLang="ja-JP" sz="1000" dirty="0">
                <a:solidFill>
                  <a:srgbClr val="FF0000"/>
                </a:solidFill>
                <a:latin typeface="Arial" charset="0"/>
              </a:rPr>
              <a:t>15</a:t>
            </a:r>
            <a:r>
              <a:rPr lang="en-US" altLang="ja-JP" sz="10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溝蓋がなくけがの危険がある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蓋の設置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E19494C-7CD1-45E3-905F-3BB3AF77910C}"/>
              </a:ext>
            </a:extLst>
          </p:cNvPr>
          <p:cNvSpPr/>
          <p:nvPr/>
        </p:nvSpPr>
        <p:spPr bwMode="auto">
          <a:xfrm>
            <a:off x="4439831" y="903311"/>
            <a:ext cx="1941512" cy="15304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>
            <a:spAutoFit/>
          </a:bodyPr>
          <a:lstStyle/>
          <a:p>
            <a:pPr marL="107950" indent="-107950">
              <a:defRPr/>
            </a:pPr>
            <a:r>
              <a:rPr lang="ja-JP" altLang="en-US" sz="1000" dirty="0">
                <a:solidFill>
                  <a:schemeClr val="tx1"/>
                </a:solidFill>
                <a:latin typeface="Arial" charset="0"/>
              </a:rPr>
              <a:t>家屋倒壊の危険がある</a:t>
            </a:r>
            <a:endParaRPr lang="en-US" altLang="ja-JP" sz="1000" dirty="0">
              <a:solidFill>
                <a:schemeClr val="tx1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endParaRPr lang="ja-JP" altLang="en-US" sz="1000" dirty="0">
              <a:solidFill>
                <a:srgbClr val="00B0F0"/>
              </a:solidFill>
              <a:latin typeface="Arial" charset="0"/>
            </a:endParaRPr>
          </a:p>
          <a:p>
            <a:pPr marL="107950" indent="-107950">
              <a:defRPr/>
            </a:pPr>
            <a:r>
              <a:rPr lang="ja-JP" altLang="en-US" sz="1000" i="1" dirty="0">
                <a:solidFill>
                  <a:schemeClr val="tx1"/>
                </a:solidFill>
                <a:latin typeface="Arial" charset="0"/>
              </a:rPr>
              <a:t>＜対策メニュー＞</a:t>
            </a:r>
            <a:endParaRPr lang="en-US" altLang="ja-JP" sz="10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Line 88">
            <a:extLst>
              <a:ext uri="{FF2B5EF4-FFF2-40B4-BE49-F238E27FC236}">
                <a16:creationId xmlns:a16="http://schemas.microsoft.com/office/drawing/2014/main" id="{8AAB21B8-F982-490F-BAEE-9BCC37F99E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2963" y="3347714"/>
            <a:ext cx="250838" cy="28249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Line 88">
            <a:extLst>
              <a:ext uri="{FF2B5EF4-FFF2-40B4-BE49-F238E27FC236}">
                <a16:creationId xmlns:a16="http://schemas.microsoft.com/office/drawing/2014/main" id="{FEA27C73-2734-4529-B5BF-E84B941AB6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7463" y="2421943"/>
            <a:ext cx="151704" cy="1316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lg" len="me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0BC536E-80FC-4E56-B22A-789A218C45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93" y="1207565"/>
            <a:ext cx="1229188" cy="92189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5809337-6342-4512-93E6-91C80DC25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49" y="4059414"/>
            <a:ext cx="1242222" cy="931667"/>
          </a:xfrm>
          <a:prstGeom prst="rect">
            <a:avLst/>
          </a:prstGeom>
        </p:spPr>
      </p:pic>
      <p:sp>
        <p:nvSpPr>
          <p:cNvPr id="26" name="Text Box 70">
            <a:extLst>
              <a:ext uri="{FF2B5EF4-FFF2-40B4-BE49-F238E27FC236}">
                <a16:creationId xmlns:a16="http://schemas.microsoft.com/office/drawing/2014/main" id="{00D3DE43-C643-4DEB-AD49-6DE9870F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827" y="0"/>
            <a:ext cx="12848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900" dirty="0"/>
              <a:t>ご　う　つ　し　り　つ</a:t>
            </a:r>
          </a:p>
        </p:txBody>
      </p:sp>
    </p:spTree>
    <p:extLst>
      <p:ext uri="{BB962C8B-B14F-4D97-AF65-F5344CB8AC3E}">
        <p14:creationId xmlns:p14="http://schemas.microsoft.com/office/powerpoint/2010/main" val="244897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5080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236</Words>
  <Application>Microsoft Office PowerPoint</Application>
  <PresentationFormat>画面に合わせる (4:3)</PresentationFormat>
  <Paragraphs>124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学校05</cp:lastModifiedBy>
  <cp:revision>22</cp:revision>
  <cp:lastPrinted>2022-10-18T07:40:09Z</cp:lastPrinted>
  <dcterms:modified xsi:type="dcterms:W3CDTF">2023-07-11T14:31:34Z</dcterms:modified>
</cp:coreProperties>
</file>